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25"/>
  </p:notesMasterIdLst>
  <p:handoutMasterIdLst>
    <p:handoutMasterId r:id="rId26"/>
  </p:handoutMasterIdLst>
  <p:sldIdLst>
    <p:sldId id="274" r:id="rId2"/>
    <p:sldId id="1262" r:id="rId3"/>
    <p:sldId id="1197" r:id="rId4"/>
    <p:sldId id="1200" r:id="rId5"/>
    <p:sldId id="1251" r:id="rId6"/>
    <p:sldId id="1261" r:id="rId7"/>
    <p:sldId id="1252" r:id="rId8"/>
    <p:sldId id="1199" r:id="rId9"/>
    <p:sldId id="320" r:id="rId10"/>
    <p:sldId id="322" r:id="rId11"/>
    <p:sldId id="330" r:id="rId12"/>
    <p:sldId id="331" r:id="rId13"/>
    <p:sldId id="412" r:id="rId14"/>
    <p:sldId id="1198" r:id="rId15"/>
    <p:sldId id="1253" r:id="rId16"/>
    <p:sldId id="1258" r:id="rId17"/>
    <p:sldId id="1254" r:id="rId18"/>
    <p:sldId id="1255" r:id="rId19"/>
    <p:sldId id="1256" r:id="rId20"/>
    <p:sldId id="1257" r:id="rId21"/>
    <p:sldId id="1260" r:id="rId22"/>
    <p:sldId id="1259" r:id="rId23"/>
    <p:sldId id="273" r:id="rId24"/>
  </p:sldIdLst>
  <p:sldSz cx="9144000" cy="6858000" type="screen4x3"/>
  <p:notesSz cx="6904038" cy="9220200"/>
  <p:defaultTextStyle>
    <a:defPPr>
      <a:defRPr lang="en-US"/>
    </a:defPPr>
    <a:lvl1pPr algn="l" rtl="0" fontAlgn="base">
      <a:spcBef>
        <a:spcPct val="0"/>
      </a:spcBef>
      <a:spcAft>
        <a:spcPct val="0"/>
      </a:spcAft>
      <a:defRPr sz="1000" b="1" kern="1200">
        <a:solidFill>
          <a:schemeClr val="tx1"/>
        </a:solidFill>
        <a:latin typeface="CG Times"/>
        <a:ea typeface="MS PGothic" pitchFamily="34" charset="-128"/>
        <a:cs typeface="+mn-cs"/>
      </a:defRPr>
    </a:lvl1pPr>
    <a:lvl2pPr marL="457200" algn="l" rtl="0" fontAlgn="base">
      <a:spcBef>
        <a:spcPct val="0"/>
      </a:spcBef>
      <a:spcAft>
        <a:spcPct val="0"/>
      </a:spcAft>
      <a:defRPr sz="1000" b="1" kern="1200">
        <a:solidFill>
          <a:schemeClr val="tx1"/>
        </a:solidFill>
        <a:latin typeface="CG Times"/>
        <a:ea typeface="MS PGothic" pitchFamily="34" charset="-128"/>
        <a:cs typeface="+mn-cs"/>
      </a:defRPr>
    </a:lvl2pPr>
    <a:lvl3pPr marL="914400" algn="l" rtl="0" fontAlgn="base">
      <a:spcBef>
        <a:spcPct val="0"/>
      </a:spcBef>
      <a:spcAft>
        <a:spcPct val="0"/>
      </a:spcAft>
      <a:defRPr sz="1000" b="1" kern="1200">
        <a:solidFill>
          <a:schemeClr val="tx1"/>
        </a:solidFill>
        <a:latin typeface="CG Times"/>
        <a:ea typeface="MS PGothic" pitchFamily="34" charset="-128"/>
        <a:cs typeface="+mn-cs"/>
      </a:defRPr>
    </a:lvl3pPr>
    <a:lvl4pPr marL="1371600" algn="l" rtl="0" fontAlgn="base">
      <a:spcBef>
        <a:spcPct val="0"/>
      </a:spcBef>
      <a:spcAft>
        <a:spcPct val="0"/>
      </a:spcAft>
      <a:defRPr sz="1000" b="1" kern="1200">
        <a:solidFill>
          <a:schemeClr val="tx1"/>
        </a:solidFill>
        <a:latin typeface="CG Times"/>
        <a:ea typeface="MS PGothic" pitchFamily="34" charset="-128"/>
        <a:cs typeface="+mn-cs"/>
      </a:defRPr>
    </a:lvl4pPr>
    <a:lvl5pPr marL="1828800" algn="l" rtl="0" fontAlgn="base">
      <a:spcBef>
        <a:spcPct val="0"/>
      </a:spcBef>
      <a:spcAft>
        <a:spcPct val="0"/>
      </a:spcAft>
      <a:defRPr sz="1000" b="1" kern="1200">
        <a:solidFill>
          <a:schemeClr val="tx1"/>
        </a:solidFill>
        <a:latin typeface="CG Times"/>
        <a:ea typeface="MS PGothic" pitchFamily="34" charset="-128"/>
        <a:cs typeface="+mn-cs"/>
      </a:defRPr>
    </a:lvl5pPr>
    <a:lvl6pPr marL="2286000" algn="l" defTabSz="914400" rtl="0" eaLnBrk="1" latinLnBrk="0" hangingPunct="1">
      <a:defRPr sz="1000" b="1" kern="1200">
        <a:solidFill>
          <a:schemeClr val="tx1"/>
        </a:solidFill>
        <a:latin typeface="CG Times"/>
        <a:ea typeface="MS PGothic" pitchFamily="34" charset="-128"/>
        <a:cs typeface="+mn-cs"/>
      </a:defRPr>
    </a:lvl6pPr>
    <a:lvl7pPr marL="2743200" algn="l" defTabSz="914400" rtl="0" eaLnBrk="1" latinLnBrk="0" hangingPunct="1">
      <a:defRPr sz="1000" b="1" kern="1200">
        <a:solidFill>
          <a:schemeClr val="tx1"/>
        </a:solidFill>
        <a:latin typeface="CG Times"/>
        <a:ea typeface="MS PGothic" pitchFamily="34" charset="-128"/>
        <a:cs typeface="+mn-cs"/>
      </a:defRPr>
    </a:lvl7pPr>
    <a:lvl8pPr marL="3200400" algn="l" defTabSz="914400" rtl="0" eaLnBrk="1" latinLnBrk="0" hangingPunct="1">
      <a:defRPr sz="1000" b="1" kern="1200">
        <a:solidFill>
          <a:schemeClr val="tx1"/>
        </a:solidFill>
        <a:latin typeface="CG Times"/>
        <a:ea typeface="MS PGothic" pitchFamily="34" charset="-128"/>
        <a:cs typeface="+mn-cs"/>
      </a:defRPr>
    </a:lvl8pPr>
    <a:lvl9pPr marL="3657600" algn="l" defTabSz="914400" rtl="0" eaLnBrk="1" latinLnBrk="0" hangingPunct="1">
      <a:defRPr sz="1000" b="1" kern="1200">
        <a:solidFill>
          <a:schemeClr val="tx1"/>
        </a:solidFill>
        <a:latin typeface="CG Times"/>
        <a:ea typeface="MS PGothic" pitchFamily="34" charset="-128"/>
        <a:cs typeface="+mn-cs"/>
      </a:defRPr>
    </a:lvl9pPr>
  </p:defaultTextStyle>
  <p:extLst>
    <p:ext uri="{EFAFB233-063F-42B5-8137-9DF3F51BA10A}">
      <p15:sldGuideLst xmlns:p15="http://schemas.microsoft.com/office/powerpoint/2012/main">
        <p15:guide id="1" orient="horz" pos="2112">
          <p15:clr>
            <a:srgbClr val="A4A3A4"/>
          </p15:clr>
        </p15:guide>
        <p15:guide id="2" orient="horz" pos="1488">
          <p15:clr>
            <a:srgbClr val="A4A3A4"/>
          </p15:clr>
        </p15:guide>
        <p15:guide id="3" orient="horz" pos="2736">
          <p15:clr>
            <a:srgbClr val="A4A3A4"/>
          </p15:clr>
        </p15:guide>
        <p15:guide id="4" pos="2880">
          <p15:clr>
            <a:srgbClr val="A4A3A4"/>
          </p15:clr>
        </p15:guide>
        <p15:guide id="5" pos="2160">
          <p15:clr>
            <a:srgbClr val="A4A3A4"/>
          </p15:clr>
        </p15:guide>
        <p15:guide id="6" pos="36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2600"/>
    <a:srgbClr val="E7F0F7"/>
    <a:srgbClr val="FFFFFF"/>
    <a:srgbClr val="FF0000"/>
    <a:srgbClr val="082E5C"/>
    <a:srgbClr val="FFFF99"/>
    <a:srgbClr val="0373AF"/>
    <a:srgbClr val="B6D1E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3"/>
    <p:restoredTop sz="79422" autoAdjust="0"/>
  </p:normalViewPr>
  <p:slideViewPr>
    <p:cSldViewPr showGuides="1">
      <p:cViewPr varScale="1">
        <p:scale>
          <a:sx n="76" d="100"/>
          <a:sy n="76" d="100"/>
        </p:scale>
        <p:origin x="1192" y="192"/>
      </p:cViewPr>
      <p:guideLst>
        <p:guide orient="horz" pos="2112"/>
        <p:guide orient="horz" pos="1488"/>
        <p:guide orient="horz" pos="2736"/>
        <p:guide pos="2880"/>
        <p:guide pos="2160"/>
        <p:guide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6" d="100"/>
          <a:sy n="66" d="100"/>
        </p:scale>
        <p:origin x="0" y="0"/>
      </p:cViewPr>
      <p:guideLst/>
    </p:cSldViewPr>
  </p:notesViewPr>
  <p:gridSpacing cx="76330" cy="7633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BFCA7-B818-A144-82CE-F2B3383F7CDD}" type="doc">
      <dgm:prSet loTypeId="urn:microsoft.com/office/officeart/2005/8/layout/process1" loCatId="" qsTypeId="urn:microsoft.com/office/officeart/2005/8/quickstyle/simple1" qsCatId="simple" csTypeId="urn:microsoft.com/office/officeart/2005/8/colors/accent1_2" csCatId="accent1" phldr="1"/>
      <dgm:spPr/>
    </dgm:pt>
    <dgm:pt modelId="{D9B3198A-CC1F-914F-9C20-A4FF649A45F8}">
      <dgm:prSet phldrT="[Text]"/>
      <dgm:spPr/>
      <dgm:t>
        <a:bodyPr/>
        <a:lstStyle/>
        <a:p>
          <a:r>
            <a:rPr lang="en-US" dirty="0"/>
            <a:t>Application Package definition</a:t>
          </a:r>
        </a:p>
      </dgm:t>
    </dgm:pt>
    <dgm:pt modelId="{C90300ED-272A-6142-94B1-7C33C8CDEF91}" type="parTrans" cxnId="{78685E8D-811E-C040-AA8D-D4F3A0B74F33}">
      <dgm:prSet/>
      <dgm:spPr/>
      <dgm:t>
        <a:bodyPr/>
        <a:lstStyle/>
        <a:p>
          <a:endParaRPr lang="en-US"/>
        </a:p>
      </dgm:t>
    </dgm:pt>
    <dgm:pt modelId="{3ACEF09F-B63E-F94B-9514-0CF9B05C7EB4}" type="sibTrans" cxnId="{78685E8D-811E-C040-AA8D-D4F3A0B74F33}">
      <dgm:prSet/>
      <dgm:spPr/>
      <dgm:t>
        <a:bodyPr/>
        <a:lstStyle/>
        <a:p>
          <a:endParaRPr lang="en-US"/>
        </a:p>
      </dgm:t>
    </dgm:pt>
    <dgm:pt modelId="{DF896C84-CC9E-D743-A714-3A43BA68E14A}">
      <dgm:prSet phldrT="[Text]"/>
      <dgm:spPr/>
      <dgm:t>
        <a:bodyPr/>
        <a:lstStyle/>
        <a:p>
          <a:r>
            <a:rPr lang="en-US" dirty="0"/>
            <a:t>Setup of an ADES (WPS 2.0)</a:t>
          </a:r>
        </a:p>
      </dgm:t>
    </dgm:pt>
    <dgm:pt modelId="{FCC98D50-52D5-A047-B503-B6AE35B406C8}" type="parTrans" cxnId="{8E36EB66-5CAC-FE41-859E-FA4797023B64}">
      <dgm:prSet/>
      <dgm:spPr/>
      <dgm:t>
        <a:bodyPr/>
        <a:lstStyle/>
        <a:p>
          <a:endParaRPr lang="en-US"/>
        </a:p>
      </dgm:t>
    </dgm:pt>
    <dgm:pt modelId="{48143689-0930-164F-925E-3EBE0E00DD66}" type="sibTrans" cxnId="{8E36EB66-5CAC-FE41-859E-FA4797023B64}">
      <dgm:prSet/>
      <dgm:spPr/>
      <dgm:t>
        <a:bodyPr/>
        <a:lstStyle/>
        <a:p>
          <a:endParaRPr lang="en-US"/>
        </a:p>
      </dgm:t>
    </dgm:pt>
    <dgm:pt modelId="{35C78AAE-404D-4447-9C01-5D579800ED1A}">
      <dgm:prSet phldrT="[Text]"/>
      <dgm:spPr/>
      <dgm:t>
        <a:bodyPr/>
        <a:lstStyle/>
        <a:p>
          <a:r>
            <a:rPr lang="en-US" dirty="0"/>
            <a:t>Process deployment &amp; execution on clouds</a:t>
          </a:r>
        </a:p>
      </dgm:t>
    </dgm:pt>
    <dgm:pt modelId="{D1EBEF33-D83B-7148-A84D-7D6E0D9518C1}" type="parTrans" cxnId="{19D8BA6E-3881-6D42-9646-176E14733A96}">
      <dgm:prSet/>
      <dgm:spPr/>
      <dgm:t>
        <a:bodyPr/>
        <a:lstStyle/>
        <a:p>
          <a:endParaRPr lang="en-US"/>
        </a:p>
      </dgm:t>
    </dgm:pt>
    <dgm:pt modelId="{3E9AACB6-43D8-5A49-B3ED-E8F8001D2E15}" type="sibTrans" cxnId="{19D8BA6E-3881-6D42-9646-176E14733A96}">
      <dgm:prSet/>
      <dgm:spPr/>
      <dgm:t>
        <a:bodyPr/>
        <a:lstStyle/>
        <a:p>
          <a:endParaRPr lang="en-US"/>
        </a:p>
      </dgm:t>
    </dgm:pt>
    <dgm:pt modelId="{C99DB98A-7A5B-6A4B-8C36-B2E3822D580F}" type="pres">
      <dgm:prSet presAssocID="{881BFCA7-B818-A144-82CE-F2B3383F7CDD}" presName="Name0" presStyleCnt="0">
        <dgm:presLayoutVars>
          <dgm:dir/>
          <dgm:resizeHandles val="exact"/>
        </dgm:presLayoutVars>
      </dgm:prSet>
      <dgm:spPr/>
    </dgm:pt>
    <dgm:pt modelId="{3697A93A-E627-D14A-8091-59D4075A460A}" type="pres">
      <dgm:prSet presAssocID="{D9B3198A-CC1F-914F-9C20-A4FF649A45F8}" presName="node" presStyleLbl="node1" presStyleIdx="0" presStyleCnt="3">
        <dgm:presLayoutVars>
          <dgm:bulletEnabled val="1"/>
        </dgm:presLayoutVars>
      </dgm:prSet>
      <dgm:spPr/>
    </dgm:pt>
    <dgm:pt modelId="{8B147028-FEFA-3F4E-802B-BF907F0D9379}" type="pres">
      <dgm:prSet presAssocID="{3ACEF09F-B63E-F94B-9514-0CF9B05C7EB4}" presName="sibTrans" presStyleLbl="sibTrans2D1" presStyleIdx="0" presStyleCnt="2"/>
      <dgm:spPr/>
    </dgm:pt>
    <dgm:pt modelId="{B82BEB1F-F83C-964B-B5CF-1C1C10E1BF61}" type="pres">
      <dgm:prSet presAssocID="{3ACEF09F-B63E-F94B-9514-0CF9B05C7EB4}" presName="connectorText" presStyleLbl="sibTrans2D1" presStyleIdx="0" presStyleCnt="2"/>
      <dgm:spPr/>
    </dgm:pt>
    <dgm:pt modelId="{54EFD80B-6009-BA4B-8C84-66F8248AFAA3}" type="pres">
      <dgm:prSet presAssocID="{DF896C84-CC9E-D743-A714-3A43BA68E14A}" presName="node" presStyleLbl="node1" presStyleIdx="1" presStyleCnt="3">
        <dgm:presLayoutVars>
          <dgm:bulletEnabled val="1"/>
        </dgm:presLayoutVars>
      </dgm:prSet>
      <dgm:spPr/>
    </dgm:pt>
    <dgm:pt modelId="{B13EA83F-DEC1-B349-A19E-D0C25CB3B3A8}" type="pres">
      <dgm:prSet presAssocID="{48143689-0930-164F-925E-3EBE0E00DD66}" presName="sibTrans" presStyleLbl="sibTrans2D1" presStyleIdx="1" presStyleCnt="2"/>
      <dgm:spPr/>
    </dgm:pt>
    <dgm:pt modelId="{4066096A-DA5B-D444-A2E7-928565BC0738}" type="pres">
      <dgm:prSet presAssocID="{48143689-0930-164F-925E-3EBE0E00DD66}" presName="connectorText" presStyleLbl="sibTrans2D1" presStyleIdx="1" presStyleCnt="2"/>
      <dgm:spPr/>
    </dgm:pt>
    <dgm:pt modelId="{8E2DDD45-2CFF-2843-9FBB-328F8F85B631}" type="pres">
      <dgm:prSet presAssocID="{35C78AAE-404D-4447-9C01-5D579800ED1A}" presName="node" presStyleLbl="node1" presStyleIdx="2" presStyleCnt="3">
        <dgm:presLayoutVars>
          <dgm:bulletEnabled val="1"/>
        </dgm:presLayoutVars>
      </dgm:prSet>
      <dgm:spPr/>
    </dgm:pt>
  </dgm:ptLst>
  <dgm:cxnLst>
    <dgm:cxn modelId="{9FDA7204-23DB-2046-B038-A5E1A49298DD}" type="presOf" srcId="{DF896C84-CC9E-D743-A714-3A43BA68E14A}" destId="{54EFD80B-6009-BA4B-8C84-66F8248AFAA3}" srcOrd="0" destOrd="0" presId="urn:microsoft.com/office/officeart/2005/8/layout/process1"/>
    <dgm:cxn modelId="{72D6DE0F-9CB9-2641-9274-750DD80DEAFD}" type="presOf" srcId="{48143689-0930-164F-925E-3EBE0E00DD66}" destId="{B13EA83F-DEC1-B349-A19E-D0C25CB3B3A8}" srcOrd="0" destOrd="0" presId="urn:microsoft.com/office/officeart/2005/8/layout/process1"/>
    <dgm:cxn modelId="{C5DF5E43-9DF8-BD44-805A-D9CB94FE1FC5}" type="presOf" srcId="{35C78AAE-404D-4447-9C01-5D579800ED1A}" destId="{8E2DDD45-2CFF-2843-9FBB-328F8F85B631}" srcOrd="0" destOrd="0" presId="urn:microsoft.com/office/officeart/2005/8/layout/process1"/>
    <dgm:cxn modelId="{B9F65665-41B5-B64E-9183-A2429FFA8F0A}" type="presOf" srcId="{3ACEF09F-B63E-F94B-9514-0CF9B05C7EB4}" destId="{8B147028-FEFA-3F4E-802B-BF907F0D9379}" srcOrd="0" destOrd="0" presId="urn:microsoft.com/office/officeart/2005/8/layout/process1"/>
    <dgm:cxn modelId="{8E36EB66-5CAC-FE41-859E-FA4797023B64}" srcId="{881BFCA7-B818-A144-82CE-F2B3383F7CDD}" destId="{DF896C84-CC9E-D743-A714-3A43BA68E14A}" srcOrd="1" destOrd="0" parTransId="{FCC98D50-52D5-A047-B503-B6AE35B406C8}" sibTransId="{48143689-0930-164F-925E-3EBE0E00DD66}"/>
    <dgm:cxn modelId="{19D8BA6E-3881-6D42-9646-176E14733A96}" srcId="{881BFCA7-B818-A144-82CE-F2B3383F7CDD}" destId="{35C78AAE-404D-4447-9C01-5D579800ED1A}" srcOrd="2" destOrd="0" parTransId="{D1EBEF33-D83B-7148-A84D-7D6E0D9518C1}" sibTransId="{3E9AACB6-43D8-5A49-B3ED-E8F8001D2E15}"/>
    <dgm:cxn modelId="{4FF29087-422B-364E-9FB7-947097498862}" type="presOf" srcId="{3ACEF09F-B63E-F94B-9514-0CF9B05C7EB4}" destId="{B82BEB1F-F83C-964B-B5CF-1C1C10E1BF61}" srcOrd="1" destOrd="0" presId="urn:microsoft.com/office/officeart/2005/8/layout/process1"/>
    <dgm:cxn modelId="{78685E8D-811E-C040-AA8D-D4F3A0B74F33}" srcId="{881BFCA7-B818-A144-82CE-F2B3383F7CDD}" destId="{D9B3198A-CC1F-914F-9C20-A4FF649A45F8}" srcOrd="0" destOrd="0" parTransId="{C90300ED-272A-6142-94B1-7C33C8CDEF91}" sibTransId="{3ACEF09F-B63E-F94B-9514-0CF9B05C7EB4}"/>
    <dgm:cxn modelId="{8831DA96-4E27-5B43-8105-85198438D5D1}" type="presOf" srcId="{881BFCA7-B818-A144-82CE-F2B3383F7CDD}" destId="{C99DB98A-7A5B-6A4B-8C36-B2E3822D580F}" srcOrd="0" destOrd="0" presId="urn:microsoft.com/office/officeart/2005/8/layout/process1"/>
    <dgm:cxn modelId="{9302BBF6-74C2-4B47-9BB0-5DC8329028A2}" type="presOf" srcId="{48143689-0930-164F-925E-3EBE0E00DD66}" destId="{4066096A-DA5B-D444-A2E7-928565BC0738}" srcOrd="1" destOrd="0" presId="urn:microsoft.com/office/officeart/2005/8/layout/process1"/>
    <dgm:cxn modelId="{FF5C86FF-52D4-1846-B8BC-F53FBB030DE7}" type="presOf" srcId="{D9B3198A-CC1F-914F-9C20-A4FF649A45F8}" destId="{3697A93A-E627-D14A-8091-59D4075A460A}" srcOrd="0" destOrd="0" presId="urn:microsoft.com/office/officeart/2005/8/layout/process1"/>
    <dgm:cxn modelId="{A20250E2-BC22-644F-A088-E3751F6ECF2A}" type="presParOf" srcId="{C99DB98A-7A5B-6A4B-8C36-B2E3822D580F}" destId="{3697A93A-E627-D14A-8091-59D4075A460A}" srcOrd="0" destOrd="0" presId="urn:microsoft.com/office/officeart/2005/8/layout/process1"/>
    <dgm:cxn modelId="{18E883A5-0201-4A41-9CF3-6B8F8AC0AD6F}" type="presParOf" srcId="{C99DB98A-7A5B-6A4B-8C36-B2E3822D580F}" destId="{8B147028-FEFA-3F4E-802B-BF907F0D9379}" srcOrd="1" destOrd="0" presId="urn:microsoft.com/office/officeart/2005/8/layout/process1"/>
    <dgm:cxn modelId="{08753973-835A-6D4C-91C8-2C17C3F3B99B}" type="presParOf" srcId="{8B147028-FEFA-3F4E-802B-BF907F0D9379}" destId="{B82BEB1F-F83C-964B-B5CF-1C1C10E1BF61}" srcOrd="0" destOrd="0" presId="urn:microsoft.com/office/officeart/2005/8/layout/process1"/>
    <dgm:cxn modelId="{E016D2C3-F6F2-1D4E-B054-52248C265EFA}" type="presParOf" srcId="{C99DB98A-7A5B-6A4B-8C36-B2E3822D580F}" destId="{54EFD80B-6009-BA4B-8C84-66F8248AFAA3}" srcOrd="2" destOrd="0" presId="urn:microsoft.com/office/officeart/2005/8/layout/process1"/>
    <dgm:cxn modelId="{949F87F3-CDF8-4C43-9C4E-19893E9C331E}" type="presParOf" srcId="{C99DB98A-7A5B-6A4B-8C36-B2E3822D580F}" destId="{B13EA83F-DEC1-B349-A19E-D0C25CB3B3A8}" srcOrd="3" destOrd="0" presId="urn:microsoft.com/office/officeart/2005/8/layout/process1"/>
    <dgm:cxn modelId="{F76F4588-A25B-F74A-821C-CCC85E070B5E}" type="presParOf" srcId="{B13EA83F-DEC1-B349-A19E-D0C25CB3B3A8}" destId="{4066096A-DA5B-D444-A2E7-928565BC0738}" srcOrd="0" destOrd="0" presId="urn:microsoft.com/office/officeart/2005/8/layout/process1"/>
    <dgm:cxn modelId="{EA5757F9-1EDA-9A46-A28E-AFE25B450072}" type="presParOf" srcId="{C99DB98A-7A5B-6A4B-8C36-B2E3822D580F}" destId="{8E2DDD45-2CFF-2843-9FBB-328F8F85B6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7A93A-E627-D14A-8091-59D4075A460A}">
      <dsp:nvSpPr>
        <dsp:cNvPr id="0" name=""/>
        <dsp:cNvSpPr/>
      </dsp:nvSpPr>
      <dsp:spPr>
        <a:xfrm>
          <a:off x="7433"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Package definition</a:t>
          </a:r>
        </a:p>
      </dsp:txBody>
      <dsp:txXfrm>
        <a:off x="46480" y="1019680"/>
        <a:ext cx="2143835" cy="1255063"/>
      </dsp:txXfrm>
    </dsp:sp>
    <dsp:sp modelId="{8B147028-FEFA-3F4E-802B-BF907F0D9379}">
      <dsp:nvSpPr>
        <dsp:cNvPr id="0" name=""/>
        <dsp:cNvSpPr/>
      </dsp:nvSpPr>
      <dsp:spPr>
        <a:xfrm>
          <a:off x="2451556"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451556" y="1481901"/>
        <a:ext cx="329734" cy="330622"/>
      </dsp:txXfrm>
    </dsp:sp>
    <dsp:sp modelId="{54EFD80B-6009-BA4B-8C84-66F8248AFAA3}">
      <dsp:nvSpPr>
        <dsp:cNvPr id="0" name=""/>
        <dsp:cNvSpPr/>
      </dsp:nvSpPr>
      <dsp:spPr>
        <a:xfrm>
          <a:off x="3118135"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Setup of an ADES (WPS 2.0)</a:t>
          </a:r>
        </a:p>
      </dsp:txBody>
      <dsp:txXfrm>
        <a:off x="3157182" y="1019680"/>
        <a:ext cx="2143835" cy="1255063"/>
      </dsp:txXfrm>
    </dsp:sp>
    <dsp:sp modelId="{B13EA83F-DEC1-B349-A19E-D0C25CB3B3A8}">
      <dsp:nvSpPr>
        <dsp:cNvPr id="0" name=""/>
        <dsp:cNvSpPr/>
      </dsp:nvSpPr>
      <dsp:spPr>
        <a:xfrm>
          <a:off x="5562257"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62257" y="1481901"/>
        <a:ext cx="329734" cy="330622"/>
      </dsp:txXfrm>
    </dsp:sp>
    <dsp:sp modelId="{8E2DDD45-2CFF-2843-9FBB-328F8F85B631}">
      <dsp:nvSpPr>
        <dsp:cNvPr id="0" name=""/>
        <dsp:cNvSpPr/>
      </dsp:nvSpPr>
      <dsp:spPr>
        <a:xfrm>
          <a:off x="6228836"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Process deployment &amp; execution on clouds</a:t>
          </a:r>
        </a:p>
      </dsp:txBody>
      <dsp:txXfrm>
        <a:off x="6267883" y="1019680"/>
        <a:ext cx="2143835" cy="12550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7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3" name="Rectangle 3"/>
          <p:cNvSpPr>
            <a:spLocks noGrp="1" noChangeArrowheads="1"/>
          </p:cNvSpPr>
          <p:nvPr>
            <p:ph type="dt" sz="quarter"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Arial" charset="0"/>
                <a:ea typeface="+mn-ea"/>
              </a:defRPr>
            </a:lvl1pPr>
          </a:lstStyle>
          <a:p>
            <a:pPr>
              <a:defRPr/>
            </a:pPr>
            <a:endParaRPr lang="en-US" dirty="0">
              <a:latin typeface="Helvetica Light"/>
            </a:endParaRPr>
          </a:p>
        </p:txBody>
      </p:sp>
      <p:sp>
        <p:nvSpPr>
          <p:cNvPr id="414724" name="Rectangle 4"/>
          <p:cNvSpPr>
            <a:spLocks noGrp="1" noChangeArrowheads="1"/>
          </p:cNvSpPr>
          <p:nvPr>
            <p:ph type="ftr" sz="quarter" idx="2"/>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5" name="Rectangle 5"/>
          <p:cNvSpPr>
            <a:spLocks noGrp="1" noChangeArrowheads="1"/>
          </p:cNvSpPr>
          <p:nvPr>
            <p:ph type="sldNum" sz="quarter" idx="3"/>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Arial" pitchFamily="34" charset="0"/>
              </a:defRPr>
            </a:lvl1pPr>
          </a:lstStyle>
          <a:p>
            <a:pPr>
              <a:defRPr/>
            </a:pPr>
            <a:fld id="{A28B8784-D611-4211-A605-E72D5D082494}" type="slidenum">
              <a:rPr lang="en-US">
                <a:latin typeface="Helvetica Light"/>
              </a:rPr>
              <a:pPr>
                <a:defRPr/>
              </a:pPr>
              <a:t>‹#›</a:t>
            </a:fld>
            <a:endParaRPr lang="en-US" dirty="0">
              <a:latin typeface="Helvetica Light"/>
            </a:endParaRPr>
          </a:p>
        </p:txBody>
      </p:sp>
    </p:spTree>
    <p:extLst>
      <p:ext uri="{BB962C8B-B14F-4D97-AF65-F5344CB8AC3E}">
        <p14:creationId xmlns:p14="http://schemas.microsoft.com/office/powerpoint/2010/main" val="149898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3" name="Rectangle 3"/>
          <p:cNvSpPr>
            <a:spLocks noGrp="1" noChangeArrowheads="1"/>
          </p:cNvSpPr>
          <p:nvPr>
            <p:ph type="dt"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Helvetica Light"/>
                <a:ea typeface="+mn-ea"/>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1147763" y="692150"/>
            <a:ext cx="4610100" cy="3457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20750" y="4379913"/>
            <a:ext cx="5062538" cy="4148137"/>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126" name="Rectangle 6"/>
          <p:cNvSpPr>
            <a:spLocks noGrp="1" noChangeArrowheads="1"/>
          </p:cNvSpPr>
          <p:nvPr>
            <p:ph type="ftr" sz="quarter" idx="4"/>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7" name="Rectangle 7"/>
          <p:cNvSpPr>
            <a:spLocks noGrp="1" noChangeArrowheads="1"/>
          </p:cNvSpPr>
          <p:nvPr>
            <p:ph type="sldNum" sz="quarter" idx="5"/>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Helvetica Light"/>
              </a:defRPr>
            </a:lvl1pPr>
          </a:lstStyle>
          <a:p>
            <a:pPr>
              <a:defRPr/>
            </a:pPr>
            <a:fld id="{598FD37B-6B14-414A-82EF-654EDC12D404}" type="slidenum">
              <a:rPr lang="en-US" smtClean="0"/>
              <a:pPr>
                <a:defRPr/>
              </a:pPr>
              <a:t>‹#›</a:t>
            </a:fld>
            <a:endParaRPr lang="en-US" dirty="0"/>
          </a:p>
        </p:txBody>
      </p:sp>
    </p:spTree>
    <p:extLst>
      <p:ext uri="{BB962C8B-B14F-4D97-AF65-F5344CB8AC3E}">
        <p14:creationId xmlns:p14="http://schemas.microsoft.com/office/powerpoint/2010/main" val="39826031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742950" indent="-28575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11430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6002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20574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aseline="0" dirty="0"/>
          </a:p>
        </p:txBody>
      </p:sp>
      <p:sp>
        <p:nvSpPr>
          <p:cNvPr id="4" name="Slide Number Placeholder 3"/>
          <p:cNvSpPr>
            <a:spLocks noGrp="1"/>
          </p:cNvSpPr>
          <p:nvPr>
            <p:ph type="sldNum" sz="quarter" idx="10"/>
          </p:nvPr>
        </p:nvSpPr>
        <p:spPr/>
        <p:txBody>
          <a:bodyPr/>
          <a:lstStyle/>
          <a:p>
            <a:pPr>
              <a:defRPr/>
            </a:pPr>
            <a:fld id="{598FD37B-6B14-414A-82EF-654EDC12D404}" type="slidenum">
              <a:rPr lang="en-US" smtClean="0"/>
              <a:pPr>
                <a:defRPr/>
              </a:pPr>
              <a:t>1</a:t>
            </a:fld>
            <a:endParaRPr lang="en-US" dirty="0"/>
          </a:p>
        </p:txBody>
      </p:sp>
    </p:spTree>
    <p:extLst>
      <p:ext uri="{BB962C8B-B14F-4D97-AF65-F5344CB8AC3E}">
        <p14:creationId xmlns:p14="http://schemas.microsoft.com/office/powerpoint/2010/main" val="177554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situation: on</a:t>
            </a:r>
            <a:r>
              <a:rPr lang="en-US" baseline="0" dirty="0"/>
              <a:t> the one side is the application developer, who creates an application, on the other side is the consumer. </a:t>
            </a:r>
          </a:p>
          <a:p>
            <a:endParaRPr lang="en-US" baseline="0" dirty="0"/>
          </a:p>
          <a:p>
            <a:r>
              <a:rPr lang="en-US" baseline="0" dirty="0"/>
              <a:t>How can the developer make the application available in the cloud so that the consumer can use it?</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9</a:t>
            </a:fld>
            <a:endParaRPr lang="el-GR"/>
          </a:p>
        </p:txBody>
      </p:sp>
    </p:spTree>
    <p:extLst>
      <p:ext uri="{BB962C8B-B14F-4D97-AF65-F5344CB8AC3E}">
        <p14:creationId xmlns:p14="http://schemas.microsoft.com/office/powerpoint/2010/main" val="196385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T13</a:t>
            </a:r>
            <a:r>
              <a:rPr lang="en-US" baseline="0" dirty="0"/>
              <a:t> requirements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10</a:t>
            </a:fld>
            <a:endParaRPr lang="el-GR"/>
          </a:p>
        </p:txBody>
      </p:sp>
    </p:spTree>
    <p:extLst>
      <p:ext uri="{BB962C8B-B14F-4D97-AF65-F5344CB8AC3E}">
        <p14:creationId xmlns:p14="http://schemas.microsoft.com/office/powerpoint/2010/main" val="175500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step: application consumer provides</a:t>
            </a:r>
            <a:r>
              <a:rPr lang="en-US" baseline="0" dirty="0"/>
              <a:t> all execution information to the application platform</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11</a:t>
            </a:fld>
            <a:endParaRPr lang="el-GR"/>
          </a:p>
        </p:txBody>
      </p:sp>
    </p:spTree>
    <p:extLst>
      <p:ext uri="{BB962C8B-B14F-4D97-AF65-F5344CB8AC3E}">
        <p14:creationId xmlns:p14="http://schemas.microsoft.com/office/powerpoint/2010/main" val="180796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to a more schematic perspective: Here we see that a number of OGC</a:t>
            </a:r>
            <a:r>
              <a:rPr lang="en-US" baseline="0" dirty="0"/>
              <a:t> Web services are deployed.</a:t>
            </a:r>
          </a:p>
          <a:p>
            <a:endParaRPr lang="en-US" baseline="0" dirty="0"/>
          </a:p>
          <a:p>
            <a:r>
              <a:rPr lang="en-US" baseline="0" dirty="0"/>
              <a:t>The left WPS manages all the application packages, whereas the right one deploys requested containers in the cloud and executes them.</a:t>
            </a:r>
          </a:p>
          <a:p>
            <a:endParaRPr lang="en-US" baseline="0" dirty="0"/>
          </a:p>
          <a:p>
            <a:r>
              <a:rPr lang="en-US" baseline="0" dirty="0"/>
              <a:t>Data can be accessed through standard OGC data access services.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12</a:t>
            </a:fld>
            <a:endParaRPr lang="el-GR"/>
          </a:p>
        </p:txBody>
      </p:sp>
    </p:spTree>
    <p:extLst>
      <p:ext uri="{BB962C8B-B14F-4D97-AF65-F5344CB8AC3E}">
        <p14:creationId xmlns:p14="http://schemas.microsoft.com/office/powerpoint/2010/main" val="677362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18"/>
          <p:cNvSpPr txBox="1">
            <a:spLocks noChangeArrowheads="1"/>
          </p:cNvSpPr>
          <p:nvPr/>
        </p:nvSpPr>
        <p:spPr bwMode="auto">
          <a:xfrm>
            <a:off x="8739188" y="214313"/>
            <a:ext cx="102592" cy="215444"/>
          </a:xfrm>
          <a:prstGeom prst="rect">
            <a:avLst/>
          </a:prstGeom>
          <a:noFill/>
          <a:ln w="9525">
            <a:noFill/>
            <a:miter lim="800000"/>
            <a:headEnd type="none" w="med" len="lg"/>
            <a:tailEnd/>
          </a:ln>
          <a:effectLst/>
        </p:spPr>
        <p:txBody>
          <a:bodyPr wrap="none" lIns="0" rIns="0">
            <a:spAutoFit/>
          </a:bodyPr>
          <a:lstStyle/>
          <a:p>
            <a:pPr eaLnBrk="0" hangingPunct="0">
              <a:defRPr/>
            </a:pPr>
            <a:r>
              <a:rPr lang="en-US" sz="800" dirty="0">
                <a:solidFill>
                  <a:srgbClr val="FFFFFF"/>
                </a:solidFill>
                <a:latin typeface="Helvetica Light"/>
              </a:rPr>
              <a:t>®</a:t>
            </a:r>
          </a:p>
        </p:txBody>
      </p:sp>
      <p:pic>
        <p:nvPicPr>
          <p:cNvPr id="5" name="Picture 10" descr="OGC header 201012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Picture 7.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0" y="6096000"/>
            <a:ext cx="138112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3875" name="Rectangle 3"/>
          <p:cNvSpPr>
            <a:spLocks noGrp="1" noChangeArrowheads="1"/>
          </p:cNvSpPr>
          <p:nvPr>
            <p:ph type="ctrTitle"/>
          </p:nvPr>
        </p:nvSpPr>
        <p:spPr>
          <a:xfrm>
            <a:off x="762000" y="3276600"/>
            <a:ext cx="7772400" cy="1143000"/>
          </a:xfrm>
        </p:spPr>
        <p:txBody>
          <a:bodyPr/>
          <a:lstStyle>
            <a:lvl1pPr>
              <a:defRPr sz="3200">
                <a:latin typeface="Arial Black" pitchFamily="34" charset="0"/>
              </a:defRPr>
            </a:lvl1pPr>
          </a:lstStyle>
          <a:p>
            <a:r>
              <a:rPr lang="en-US" dirty="0"/>
              <a:t>Click to edit Master title style</a:t>
            </a:r>
          </a:p>
        </p:txBody>
      </p:sp>
      <p:sp>
        <p:nvSpPr>
          <p:cNvPr id="463876" name="Rectangle 4"/>
          <p:cNvSpPr>
            <a:spLocks noGrp="1" noChangeArrowheads="1"/>
          </p:cNvSpPr>
          <p:nvPr>
            <p:ph type="subTitle" idx="1"/>
          </p:nvPr>
        </p:nvSpPr>
        <p:spPr>
          <a:xfrm>
            <a:off x="1447800" y="4572000"/>
            <a:ext cx="6400800" cy="1371600"/>
          </a:xfrm>
        </p:spPr>
        <p:txBody>
          <a:bodyPr/>
          <a:lstStyle>
            <a:lvl1pPr marL="0" indent="0" algn="ctr">
              <a:buFontTx/>
              <a:buNone/>
              <a:defRPr sz="1800">
                <a:solidFill>
                  <a:srgbClr val="092E5C"/>
                </a:solidFill>
              </a:defRPr>
            </a:lvl1pPr>
          </a:lstStyle>
          <a:p>
            <a:r>
              <a:rPr lang="en-US" dirty="0"/>
              <a:t>Click to edit Master subtitle style</a:t>
            </a:r>
          </a:p>
        </p:txBody>
      </p:sp>
      <p:sp>
        <p:nvSpPr>
          <p:cNvPr id="7" name="Rectangle 2"/>
          <p:cNvSpPr>
            <a:spLocks noGrp="1" noChangeArrowheads="1"/>
          </p:cNvSpPr>
          <p:nvPr>
            <p:ph type="ftr" sz="quarter" idx="10"/>
          </p:nvPr>
        </p:nvSpPr>
        <p:spPr>
          <a:xfrm>
            <a:off x="3009900" y="6400800"/>
            <a:ext cx="3276600" cy="304800"/>
          </a:xfrm>
        </p:spPr>
        <p:txBody>
          <a:bodyPr/>
          <a:lstStyle>
            <a:lvl1pPr>
              <a:defRPr smtClean="0">
                <a:effectLst>
                  <a:outerShdw blurRad="38100" dist="38100" dir="2700000" algn="tl">
                    <a:srgbClr val="C0C0C0"/>
                  </a:outerShdw>
                </a:effectLst>
              </a:defRPr>
            </a:lvl1pPr>
          </a:lstStyle>
          <a:p>
            <a:pPr>
              <a:defRPr/>
            </a:pPr>
            <a:endParaRPr lang="en-US" dirty="0"/>
          </a:p>
        </p:txBody>
      </p:sp>
    </p:spTree>
    <p:extLst>
      <p:ext uri="{BB962C8B-B14F-4D97-AF65-F5344CB8AC3E}">
        <p14:creationId xmlns:p14="http://schemas.microsoft.com/office/powerpoint/2010/main" val="244326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417390A-8201-4953-9183-2366AD68A04D}" type="slidenum">
              <a:rPr lang="en-US"/>
              <a:pPr>
                <a:defRPr/>
              </a:pPr>
              <a:t>‹#›</a:t>
            </a:fld>
            <a:endParaRPr lang="en-US"/>
          </a:p>
        </p:txBody>
      </p:sp>
    </p:spTree>
    <p:extLst>
      <p:ext uri="{BB962C8B-B14F-4D97-AF65-F5344CB8AC3E}">
        <p14:creationId xmlns:p14="http://schemas.microsoft.com/office/powerpoint/2010/main" val="277051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E6A4E8E3-FF14-4CB3-A778-0CF738B1D99C}" type="slidenum">
              <a:rPr lang="en-US"/>
              <a:pPr>
                <a:defRPr/>
              </a:pPr>
              <a:t>‹#›</a:t>
            </a:fld>
            <a:endParaRPr lang="en-US"/>
          </a:p>
        </p:txBody>
      </p:sp>
    </p:spTree>
    <p:extLst>
      <p:ext uri="{BB962C8B-B14F-4D97-AF65-F5344CB8AC3E}">
        <p14:creationId xmlns:p14="http://schemas.microsoft.com/office/powerpoint/2010/main" val="341350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364E465F-6105-41CC-ABD7-6EA2E1D254A2}" type="slidenum">
              <a:rPr lang="en-US"/>
              <a:pPr>
                <a:defRPr/>
              </a:pPr>
              <a:t>‹#›</a:t>
            </a:fld>
            <a:endParaRPr lang="en-US"/>
          </a:p>
        </p:txBody>
      </p:sp>
    </p:spTree>
    <p:extLst>
      <p:ext uri="{BB962C8B-B14F-4D97-AF65-F5344CB8AC3E}">
        <p14:creationId xmlns:p14="http://schemas.microsoft.com/office/powerpoint/2010/main" val="1954927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31C56E6C-8990-451C-AB86-9B921F879E26}" type="slidenum">
              <a:rPr lang="en-US"/>
              <a:pPr>
                <a:defRPr/>
              </a:pPr>
              <a:t>‹#›</a:t>
            </a:fld>
            <a:endParaRPr lang="en-US"/>
          </a:p>
        </p:txBody>
      </p:sp>
    </p:spTree>
    <p:extLst>
      <p:ext uri="{BB962C8B-B14F-4D97-AF65-F5344CB8AC3E}">
        <p14:creationId xmlns:p14="http://schemas.microsoft.com/office/powerpoint/2010/main" val="389810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_Title, Tagline and Content">
    <p:spTree>
      <p:nvGrpSpPr>
        <p:cNvPr id="1" name=""/>
        <p:cNvGrpSpPr/>
        <p:nvPr/>
      </p:nvGrpSpPr>
      <p:grpSpPr>
        <a:xfrm>
          <a:off x="0" y="0"/>
          <a:ext cx="0" cy="0"/>
          <a:chOff x="0" y="0"/>
          <a:chExt cx="0" cy="0"/>
        </a:xfrm>
      </p:grpSpPr>
      <p:sp>
        <p:nvSpPr>
          <p:cNvPr id="9" name="Content Placeholder 2"/>
          <p:cNvSpPr>
            <a:spLocks noGrp="1"/>
          </p:cNvSpPr>
          <p:nvPr>
            <p:ph idx="13"/>
          </p:nvPr>
        </p:nvSpPr>
        <p:spPr>
          <a:xfrm>
            <a:off x="457200" y="1176447"/>
            <a:ext cx="8229600" cy="457200"/>
          </a:xfrm>
          <a:prstGeom prst="rect">
            <a:avLst/>
          </a:prstGeom>
        </p:spPr>
        <p:txBody>
          <a:bodyPr wrap="square" lIns="0" tIns="0" anchor="ctr" anchorCtr="0">
            <a:noAutofit/>
          </a:bodyPr>
          <a:lstStyle>
            <a:lvl1pPr marL="0" indent="0" algn="l">
              <a:lnSpc>
                <a:spcPct val="100000"/>
              </a:lnSpc>
              <a:spcBef>
                <a:spcPts val="0"/>
              </a:spcBef>
              <a:buNone/>
              <a:defRPr sz="2100" baseline="0">
                <a:solidFill>
                  <a:srgbClr val="150A90"/>
                </a:solidFill>
                <a:latin typeface="Arial Narrow" panose="020B0606020202030204" pitchFamily="34" charset="0"/>
                <a:cs typeface="Arial" pitchFamily="34" charset="0"/>
              </a:defRPr>
            </a:lvl1pPr>
            <a:lvl2pPr marL="519113" indent="-292100">
              <a:spcBef>
                <a:spcPts val="600"/>
              </a:spcBef>
              <a:defRPr sz="1800">
                <a:latin typeface="Arial" pitchFamily="34" charset="0"/>
                <a:cs typeface="Arial" pitchFamily="34" charset="0"/>
              </a:defRPr>
            </a:lvl2pPr>
            <a:lvl3pPr marL="801688" indent="-282575">
              <a:spcBef>
                <a:spcPts val="600"/>
              </a:spcBef>
              <a:defRPr sz="1600">
                <a:latin typeface="Arial" pitchFamily="34" charset="0"/>
                <a:cs typeface="Arial" pitchFamily="34" charset="0"/>
              </a:defRPr>
            </a:lvl3pPr>
            <a:lvl4pPr marL="1084263" indent="-282575">
              <a:spcBef>
                <a:spcPts val="600"/>
              </a:spcBef>
              <a:buNone/>
              <a:defRPr sz="1400">
                <a:latin typeface="Arial" pitchFamily="34" charset="0"/>
                <a:cs typeface="Arial" pitchFamily="34" charset="0"/>
              </a:defRPr>
            </a:lvl4pPr>
            <a:lvl5pPr marL="1376363" indent="-292100">
              <a:spcBef>
                <a:spcPts val="600"/>
              </a:spcBef>
              <a:buFont typeface="Arial" pitchFamily="34" charset="0"/>
              <a:buChar char="&gt;"/>
              <a:defRPr sz="1400">
                <a:latin typeface="Arial" pitchFamily="34" charset="0"/>
                <a:cs typeface="Arial" pitchFamily="34" charset="0"/>
              </a:defRPr>
            </a:lvl5pPr>
          </a:lstStyle>
          <a:p>
            <a:pPr lvl="0"/>
            <a:r>
              <a:rPr lang="en-US" dirty="0"/>
              <a:t>Click to edit Master text styles</a:t>
            </a:r>
          </a:p>
        </p:txBody>
      </p:sp>
      <p:sp>
        <p:nvSpPr>
          <p:cNvPr id="11" name="Title 6"/>
          <p:cNvSpPr>
            <a:spLocks noGrp="1"/>
          </p:cNvSpPr>
          <p:nvPr>
            <p:ph type="title"/>
          </p:nvPr>
        </p:nvSpPr>
        <p:spPr>
          <a:xfrm>
            <a:off x="444500" y="253530"/>
            <a:ext cx="8229600" cy="455508"/>
          </a:xfrm>
          <a:prstGeom prst="rect">
            <a:avLst/>
          </a:prstGeom>
        </p:spPr>
        <p:txBody>
          <a:bodyPr lIns="0" tIns="0"/>
          <a:lstStyle>
            <a:lvl1pPr>
              <a:lnSpc>
                <a:spcPct val="100000"/>
              </a:lnSpc>
              <a:defRPr sz="2400" b="1">
                <a:solidFill>
                  <a:schemeClr val="bg1"/>
                </a:solidFill>
                <a:latin typeface="Verdana"/>
                <a:cs typeface="Verdana"/>
              </a:defRPr>
            </a:lvl1pPr>
          </a:lstStyle>
          <a:p>
            <a:r>
              <a:rPr lang="en-US" dirty="0"/>
              <a:t>Click to edit Master title style</a:t>
            </a:r>
          </a:p>
        </p:txBody>
      </p:sp>
      <p:sp>
        <p:nvSpPr>
          <p:cNvPr id="8" name="Content Placeholder 8"/>
          <p:cNvSpPr>
            <a:spLocks noGrp="1"/>
          </p:cNvSpPr>
          <p:nvPr>
            <p:ph sz="quarter" idx="11"/>
          </p:nvPr>
        </p:nvSpPr>
        <p:spPr>
          <a:xfrm>
            <a:off x="457200" y="1654849"/>
            <a:ext cx="8229600" cy="4446587"/>
          </a:xfrm>
          <a:prstGeom prst="rect">
            <a:avLst/>
          </a:prstGeom>
        </p:spPr>
        <p:txBody>
          <a:bodyPr lIns="0" tIns="0"/>
          <a:lstStyle>
            <a:lvl1pPr>
              <a:spcBef>
                <a:spcPts val="1200"/>
              </a:spcBef>
              <a:spcAft>
                <a:spcPts val="0"/>
              </a:spcAft>
              <a:buClr>
                <a:schemeClr val="accent3"/>
              </a:buClr>
              <a:buSzPct val="100000"/>
              <a:buFontTx/>
              <a:buBlip>
                <a:blip r:embed="rId2"/>
              </a:buBlip>
              <a:defRPr sz="1800">
                <a:latin typeface="Arial Narrow" panose="020B0606020202030204" pitchFamily="34" charset="0"/>
              </a:defRPr>
            </a:lvl1pPr>
            <a:lvl2pPr>
              <a:spcBef>
                <a:spcPts val="600"/>
              </a:spcBef>
              <a:spcAft>
                <a:spcPts val="0"/>
              </a:spcAft>
              <a:buClr>
                <a:schemeClr val="accent3"/>
              </a:buClr>
              <a:buSzPct val="100000"/>
              <a:buFontTx/>
              <a:buBlip>
                <a:blip r:embed="rId2"/>
              </a:buBlip>
              <a:defRPr sz="1600">
                <a:latin typeface="Arial Narrow" panose="020B0606020202030204" pitchFamily="34" charset="0"/>
              </a:defRPr>
            </a:lvl2pPr>
            <a:lvl3pPr marL="682625" indent="-168275">
              <a:spcBef>
                <a:spcPts val="600"/>
              </a:spcBef>
              <a:spcAft>
                <a:spcPts val="300"/>
              </a:spcAft>
              <a:buClr>
                <a:schemeClr val="accent3"/>
              </a:buClr>
              <a:buSzPct val="100000"/>
              <a:buFontTx/>
              <a:buBlip>
                <a:blip r:embed="rId2"/>
              </a:buBlip>
              <a:defRPr sz="1400">
                <a:latin typeface="Arial Narrow" panose="020B0606020202030204" pitchFamily="34" charset="0"/>
              </a:defRPr>
            </a:lvl3pPr>
            <a:lvl4pPr marL="914400" indent="-231775">
              <a:spcBef>
                <a:spcPts val="300"/>
              </a:spcBef>
              <a:spcAft>
                <a:spcPts val="0"/>
              </a:spcAft>
              <a:buClr>
                <a:schemeClr val="accent3"/>
              </a:buClr>
              <a:buSzPct val="100000"/>
              <a:buFontTx/>
              <a:buBlip>
                <a:blip r:embed="rId2"/>
              </a:buBlip>
              <a:defRPr sz="1400">
                <a:latin typeface="Arial Narrow" panose="020B0606020202030204" pitchFamily="34" charset="0"/>
              </a:defRPr>
            </a:lvl4pPr>
            <a:lvl5pPr marL="1146175" indent="-231775">
              <a:spcBef>
                <a:spcPts val="300"/>
              </a:spcBef>
              <a:spcAft>
                <a:spcPts val="0"/>
              </a:spcAft>
              <a:buClr>
                <a:schemeClr val="accent3"/>
              </a:buClr>
              <a:buSzPct val="100000"/>
              <a:buFontTx/>
              <a:buBlip>
                <a:blip r:embed="rId2"/>
              </a:buBlip>
              <a:defRPr sz="120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338678" y="6422005"/>
            <a:ext cx="1143000" cy="246221"/>
          </a:xfrm>
          <a:prstGeom prst="rect">
            <a:avLst/>
          </a:prstGeom>
          <a:noFill/>
        </p:spPr>
        <p:txBody>
          <a:bodyPr wrap="square" rtlCol="0">
            <a:spAutoFit/>
          </a:bodyPr>
          <a:lstStyle/>
          <a:p>
            <a:pPr algn="ctr"/>
            <a:fld id="{19B0A550-43EE-42EC-A0D4-E615CC8B1D5A}" type="slidenum">
              <a:rPr lang="en-US" sz="1000" b="1" smtClean="0">
                <a:solidFill>
                  <a:srgbClr val="150A90"/>
                </a:solidFill>
                <a:latin typeface="Verdana"/>
                <a:cs typeface="Verdana"/>
              </a:rPr>
              <a:pPr algn="ctr"/>
              <a:t>‹#›</a:t>
            </a:fld>
            <a:endParaRPr lang="en-US" sz="1000" b="1" dirty="0">
              <a:solidFill>
                <a:srgbClr val="150A90"/>
              </a:solidFill>
              <a:latin typeface="Verdana"/>
              <a:cs typeface="Verdana"/>
            </a:endParaRPr>
          </a:p>
        </p:txBody>
      </p:sp>
    </p:spTree>
    <p:extLst>
      <p:ext uri="{BB962C8B-B14F-4D97-AF65-F5344CB8AC3E}">
        <p14:creationId xmlns:p14="http://schemas.microsoft.com/office/powerpoint/2010/main" val="143860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25" y="776288"/>
            <a:ext cx="8455025" cy="49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2850" name="Rectangle 2"/>
          <p:cNvSpPr>
            <a:spLocks noGrp="1" noChangeArrowheads="1"/>
          </p:cNvSpPr>
          <p:nvPr>
            <p:ph type="title"/>
          </p:nvPr>
        </p:nvSpPr>
        <p:spPr bwMode="auto">
          <a:xfrm>
            <a:off x="231775" y="136525"/>
            <a:ext cx="8683625"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346075" y="1279525"/>
            <a:ext cx="8458200" cy="489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e-DE" dirty="0"/>
              <a:t>Click to edit Master text styles</a:t>
            </a:r>
          </a:p>
          <a:p>
            <a:pPr lvl="1"/>
            <a:r>
              <a:rPr lang="en-US" altLang="de-DE" dirty="0"/>
              <a:t>Second level</a:t>
            </a:r>
          </a:p>
          <a:p>
            <a:pPr lvl="2"/>
            <a:r>
              <a:rPr lang="en-US" altLang="de-DE" dirty="0"/>
              <a:t>Third level</a:t>
            </a:r>
          </a:p>
          <a:p>
            <a:pPr lvl="3"/>
            <a:r>
              <a:rPr lang="en-US" altLang="de-DE" dirty="0"/>
              <a:t>Fourth level</a:t>
            </a:r>
          </a:p>
          <a:p>
            <a:pPr lvl="4"/>
            <a:r>
              <a:rPr lang="en-US" altLang="de-DE" dirty="0"/>
              <a:t>Fifth level</a:t>
            </a:r>
          </a:p>
        </p:txBody>
      </p:sp>
      <p:sp>
        <p:nvSpPr>
          <p:cNvPr id="462852"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b="0" smtClean="0">
                <a:solidFill>
                  <a:srgbClr val="092E5C"/>
                </a:solidFill>
                <a:latin typeface="Helvetica Light"/>
              </a:defRPr>
            </a:lvl1pPr>
          </a:lstStyle>
          <a:p>
            <a:pPr>
              <a:defRPr/>
            </a:pPr>
            <a:endParaRPr lang="en-US" dirty="0"/>
          </a:p>
        </p:txBody>
      </p:sp>
      <p:sp>
        <p:nvSpPr>
          <p:cNvPr id="462854"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solidFill>
                  <a:srgbClr val="092E5C"/>
                </a:solidFill>
                <a:latin typeface="Helvetica Light"/>
              </a:defRPr>
            </a:lvl1pPr>
          </a:lstStyle>
          <a:p>
            <a:pPr>
              <a:defRPr/>
            </a:pPr>
            <a:fld id="{68B39E49-E981-4341-9A34-37747D2495D3}" type="slidenum">
              <a:rPr lang="en-US" smtClean="0"/>
              <a:pPr>
                <a:defRPr/>
              </a:pPr>
              <a:t>‹#›</a:t>
            </a:fld>
            <a:endParaRPr lang="en-US" dirty="0"/>
          </a:p>
        </p:txBody>
      </p:sp>
      <p:sp>
        <p:nvSpPr>
          <p:cNvPr id="1032" name="Text Box 16"/>
          <p:cNvSpPr txBox="1">
            <a:spLocks noChangeArrowheads="1"/>
          </p:cNvSpPr>
          <p:nvPr/>
        </p:nvSpPr>
        <p:spPr bwMode="auto">
          <a:xfrm>
            <a:off x="333375" y="6219825"/>
            <a:ext cx="1157288" cy="609600"/>
          </a:xfrm>
          <a:prstGeom prst="rect">
            <a:avLst/>
          </a:prstGeom>
          <a:noFill/>
          <a:ln w="9525">
            <a:noFill/>
            <a:miter lim="800000"/>
            <a:headEnd/>
            <a:tailEnd/>
          </a:ln>
        </p:spPr>
        <p:txBody>
          <a:bodyPr wrap="none" lIns="0" tIns="0" rIns="0" bIns="0">
            <a:spAutoFit/>
          </a:bodyPr>
          <a:lstStyle/>
          <a:p>
            <a:pPr eaLnBrk="0" hangingPunct="0">
              <a:defRPr/>
            </a:pPr>
            <a:r>
              <a:rPr lang="en-US" sz="4000">
                <a:solidFill>
                  <a:schemeClr val="tx2"/>
                </a:solidFill>
                <a:latin typeface="Times New Roman" pitchFamily="18" charset="0"/>
              </a:rPr>
              <a:t>OGC</a:t>
            </a:r>
          </a:p>
        </p:txBody>
      </p:sp>
      <p:sp>
        <p:nvSpPr>
          <p:cNvPr id="462868" name="Text Box 20"/>
          <p:cNvSpPr txBox="1">
            <a:spLocks noChangeArrowheads="1"/>
          </p:cNvSpPr>
          <p:nvPr/>
        </p:nvSpPr>
        <p:spPr bwMode="auto">
          <a:xfrm>
            <a:off x="1498600" y="6270625"/>
            <a:ext cx="115416" cy="246221"/>
          </a:xfrm>
          <a:prstGeom prst="rect">
            <a:avLst/>
          </a:prstGeom>
          <a:noFill/>
          <a:ln w="9525">
            <a:noFill/>
            <a:miter lim="800000"/>
            <a:headEnd type="none" w="med" len="lg"/>
            <a:tailEnd/>
          </a:ln>
          <a:effectLst/>
        </p:spPr>
        <p:txBody>
          <a:bodyPr wrap="none" lIns="0" rIns="0">
            <a:spAutoFit/>
          </a:bodyPr>
          <a:lstStyle/>
          <a:p>
            <a:pPr eaLnBrk="0" hangingPunct="0">
              <a:defRPr/>
            </a:pPr>
            <a:r>
              <a:rPr lang="en-US" dirty="0">
                <a:solidFill>
                  <a:schemeClr val="tx2"/>
                </a:solidFill>
                <a:latin typeface="Helvetica Light"/>
              </a:rPr>
              <a:t>®</a:t>
            </a:r>
          </a:p>
        </p:txBody>
      </p:sp>
    </p:spTree>
  </p:cSld>
  <p:clrMap bg1="lt1" tx1="dk1" bg2="lt2" tx2="dk2" accent1="accent1" accent2="accent2" accent3="accent3" accent4="accent4" accent5="accent5" accent6="accent6" hlink="hlink" folHlink="folHlink"/>
  <p:sldLayoutIdLst>
    <p:sldLayoutId id="2147483660" r:id="rId1"/>
    <p:sldLayoutId id="2147483656" r:id="rId2"/>
    <p:sldLayoutId id="2147483657" r:id="rId3"/>
    <p:sldLayoutId id="2147483658" r:id="rId4"/>
    <p:sldLayoutId id="2147483659" r:id="rId5"/>
    <p:sldLayoutId id="2147483661" r:id="rId6"/>
  </p:sldLayoutIdLst>
  <p:hf hdr="0" ftr="0" dt="0"/>
  <p:txStyles>
    <p:titleStyle>
      <a:lvl1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Helvetica Light"/>
          <a:ea typeface="MS PGothic" pitchFamily="34" charset="-128"/>
          <a:cs typeface="+mj-cs"/>
        </a:defRPr>
      </a:lvl1pPr>
      <a:lvl2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2pPr>
      <a:lvl3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3pPr>
      <a:lvl4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4pPr>
      <a:lvl5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5pPr>
      <a:lvl6pPr marL="4572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6pPr>
      <a:lvl7pPr marL="9144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7pPr>
      <a:lvl8pPr marL="13716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8pPr>
      <a:lvl9pPr marL="18288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2"/>
          </a:solidFill>
          <a:latin typeface="Helvetica Light"/>
          <a:ea typeface="MS PGothic" pitchFamily="34" charset="-128"/>
          <a:cs typeface="+mn-cs"/>
        </a:defRPr>
      </a:lvl1pPr>
      <a:lvl2pPr marL="569913" indent="-222250" algn="l" rtl="0" eaLnBrk="0" fontAlgn="base" hangingPunct="0">
        <a:spcBef>
          <a:spcPct val="20000"/>
        </a:spcBef>
        <a:spcAft>
          <a:spcPct val="0"/>
        </a:spcAft>
        <a:buClr>
          <a:srgbClr val="092E5C"/>
        </a:buClr>
        <a:buChar char="–"/>
        <a:defRPr sz="2000">
          <a:solidFill>
            <a:schemeClr val="tx2"/>
          </a:solidFill>
          <a:latin typeface="Helvetica Ligh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2"/>
          </a:solidFill>
          <a:latin typeface="Helvetica Ligh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2"/>
          </a:solidFill>
          <a:latin typeface="+mn-lt"/>
        </a:defRPr>
      </a:lvl6pPr>
      <a:lvl7pPr marL="2513013" indent="-228600" algn="l" rtl="0" eaLnBrk="0" fontAlgn="base" hangingPunct="0">
        <a:spcBef>
          <a:spcPct val="20000"/>
        </a:spcBef>
        <a:spcAft>
          <a:spcPct val="0"/>
        </a:spcAft>
        <a:buClr>
          <a:srgbClr val="092E5C"/>
        </a:buClr>
        <a:buChar char="»"/>
        <a:defRPr sz="1600">
          <a:solidFill>
            <a:schemeClr val="tx2"/>
          </a:solidFill>
          <a:latin typeface="+mn-lt"/>
        </a:defRPr>
      </a:lvl7pPr>
      <a:lvl8pPr marL="2970213" indent="-228600" algn="l" rtl="0" eaLnBrk="0" fontAlgn="base" hangingPunct="0">
        <a:spcBef>
          <a:spcPct val="20000"/>
        </a:spcBef>
        <a:spcAft>
          <a:spcPct val="0"/>
        </a:spcAft>
        <a:buClr>
          <a:srgbClr val="092E5C"/>
        </a:buClr>
        <a:buChar char="»"/>
        <a:defRPr sz="1600">
          <a:solidFill>
            <a:schemeClr val="tx2"/>
          </a:solidFill>
          <a:latin typeface="+mn-lt"/>
        </a:defRPr>
      </a:lvl8pPr>
      <a:lvl9pPr marL="3427413" indent="-228600" algn="l" rtl="0" eaLnBrk="0" fontAlgn="base" hangingPunct="0">
        <a:spcBef>
          <a:spcPct val="20000"/>
        </a:spcBef>
        <a:spcAft>
          <a:spcPct val="0"/>
        </a:spcAft>
        <a:buClr>
          <a:srgbClr val="092E5C"/>
        </a:buClr>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9.tiff"/><Relationship Id="rId4" Type="http://schemas.openxmlformats.org/officeDocument/2006/relationships/image" Target="../media/image8.png"/><Relationship Id="rId9"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opengeospatial.org/about/ip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earth/research-credits/" TargetMode="External"/><Relationship Id="rId2" Type="http://schemas.openxmlformats.org/officeDocument/2006/relationships/hyperlink" Target="https://github.com/opengeospatial/EOEPHackathon2018" TargetMode="External"/><Relationship Id="rId1" Type="http://schemas.openxmlformats.org/officeDocument/2006/relationships/slideLayout" Target="../slideLayouts/slideLayout2.xml"/><Relationship Id="rId4" Type="http://schemas.openxmlformats.org/officeDocument/2006/relationships/hyperlink" Target="mailto:cloud@opengeospatial.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0" y="2055060"/>
            <a:ext cx="7772400" cy="2364540"/>
          </a:xfrm>
        </p:spPr>
        <p:txBody>
          <a:bodyPr/>
          <a:lstStyle/>
          <a:p>
            <a:r>
              <a:rPr lang="en-US" sz="5400" b="1" dirty="0">
                <a:effectLst/>
                <a:latin typeface="+mj-lt"/>
              </a:rPr>
              <a:t>Earth Observation Exploitation Platform Hackathon 2018</a:t>
            </a:r>
          </a:p>
        </p:txBody>
      </p:sp>
      <p:sp>
        <p:nvSpPr>
          <p:cNvPr id="6" name="Subtitle 5"/>
          <p:cNvSpPr>
            <a:spLocks noGrp="1"/>
          </p:cNvSpPr>
          <p:nvPr>
            <p:ph type="subTitle" idx="1"/>
          </p:nvPr>
        </p:nvSpPr>
        <p:spPr/>
        <p:txBody>
          <a:bodyPr/>
          <a:lstStyle/>
          <a:p>
            <a:r>
              <a:rPr lang="en-US" dirty="0"/>
              <a:t>March 2018</a:t>
            </a:r>
          </a:p>
          <a:p>
            <a:r>
              <a:rPr lang="en-US" dirty="0"/>
              <a:t>Dr. Ingo Simonis</a:t>
            </a:r>
          </a:p>
          <a:p>
            <a:r>
              <a:rPr lang="en-US" dirty="0"/>
              <a:t>Open Geospatial Consortium</a:t>
            </a:r>
          </a:p>
        </p:txBody>
      </p:sp>
      <p:sp>
        <p:nvSpPr>
          <p:cNvPr id="4" name="Slide Number Placeholder 3"/>
          <p:cNvSpPr>
            <a:spLocks noGrp="1"/>
          </p:cNvSpPr>
          <p:nvPr>
            <p:ph type="sldNum" sz="quarter" idx="4294967295"/>
          </p:nvPr>
        </p:nvSpPr>
        <p:spPr>
          <a:xfrm>
            <a:off x="7239000" y="6553200"/>
            <a:ext cx="1905000" cy="228600"/>
          </a:xfrm>
        </p:spPr>
        <p:txBody>
          <a:bodyPr/>
          <a:lstStyle/>
          <a:p>
            <a:pPr>
              <a:defRPr/>
            </a:pPr>
            <a:fld id="{D417390A-8201-4953-9183-2366AD68A04D}" type="slidenum">
              <a:rPr lang="en-US" smtClean="0"/>
              <a:pPr>
                <a:defRPr/>
              </a:pPr>
              <a:t>1</a:t>
            </a:fld>
            <a:endParaRPr lang="en-US"/>
          </a:p>
        </p:txBody>
      </p:sp>
    </p:spTree>
    <p:extLst>
      <p:ext uri="{BB962C8B-B14F-4D97-AF65-F5344CB8AC3E}">
        <p14:creationId xmlns:p14="http://schemas.microsoft.com/office/powerpoint/2010/main" val="61202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10</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bwMode="auto">
          <a:xfrm>
            <a:off x="2597078" y="154957"/>
            <a:ext cx="4170507" cy="12083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registration of </a:t>
            </a:r>
          </a:p>
          <a:p>
            <a:pPr algn="ctr"/>
            <a:r>
              <a:rPr lang="en-US" sz="2400" b="0" dirty="0">
                <a:solidFill>
                  <a:schemeClr val="tx1"/>
                </a:solidFill>
                <a:latin typeface="Helvetica Neue Light" charset="0"/>
                <a:ea typeface="Helvetica Neue Light" charset="0"/>
                <a:cs typeface="Helvetica Neue Light" charset="0"/>
              </a:rPr>
              <a:t>new apps</a:t>
            </a:r>
          </a:p>
        </p:txBody>
      </p:sp>
      <p:sp>
        <p:nvSpPr>
          <p:cNvPr id="13" name="Rounded Rectangle 12"/>
          <p:cNvSpPr/>
          <p:nvPr/>
        </p:nvSpPr>
        <p:spPr bwMode="auto">
          <a:xfrm>
            <a:off x="2597078" y="4170871"/>
            <a:ext cx="4170507" cy="1208382"/>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scaling of </a:t>
            </a:r>
          </a:p>
          <a:p>
            <a:pPr algn="ctr"/>
            <a:r>
              <a:rPr lang="en-US" sz="2400" b="0" dirty="0">
                <a:solidFill>
                  <a:schemeClr val="tx1"/>
                </a:solidFill>
                <a:latin typeface="Helvetica Neue Light" charset="0"/>
                <a:ea typeface="Helvetica Neue Light" charset="0"/>
                <a:cs typeface="Helvetica Neue Light" charset="0"/>
              </a:rPr>
              <a:t>cloud environment</a:t>
            </a:r>
          </a:p>
        </p:txBody>
      </p:sp>
      <p:sp>
        <p:nvSpPr>
          <p:cNvPr id="14" name="Rounded Rectangle 13"/>
          <p:cNvSpPr/>
          <p:nvPr/>
        </p:nvSpPr>
        <p:spPr bwMode="auto">
          <a:xfrm>
            <a:off x="2597078" y="5509509"/>
            <a:ext cx="4170507" cy="120838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Results at</a:t>
            </a:r>
          </a:p>
          <a:p>
            <a:pPr algn="ctr"/>
            <a:r>
              <a:rPr lang="en-US" sz="2400" b="0" dirty="0">
                <a:solidFill>
                  <a:schemeClr val="tx1"/>
                </a:solidFill>
                <a:latin typeface="Helvetica Neue Light" charset="0"/>
                <a:ea typeface="Helvetica Neue Light" charset="0"/>
                <a:cs typeface="Helvetica Neue Light" charset="0"/>
              </a:rPr>
              <a:t>OGC Web services</a:t>
            </a:r>
          </a:p>
        </p:txBody>
      </p:sp>
      <p:sp>
        <p:nvSpPr>
          <p:cNvPr id="15" name="Rounded Rectangle 14"/>
          <p:cNvSpPr/>
          <p:nvPr/>
        </p:nvSpPr>
        <p:spPr bwMode="auto">
          <a:xfrm>
            <a:off x="2597078" y="2832233"/>
            <a:ext cx="4170507" cy="12083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72000" rIns="72000" rtlCol="0" anchor="ctr"/>
          <a:lstStyle/>
          <a:p>
            <a:pPr algn="ctr"/>
            <a:r>
              <a:rPr lang="en-US" sz="2400" b="0" dirty="0">
                <a:solidFill>
                  <a:schemeClr val="tx1"/>
                </a:solidFill>
                <a:latin typeface="Helvetica Neue Light" charset="0"/>
                <a:ea typeface="Helvetica Neue Light" charset="0"/>
                <a:cs typeface="Helvetica Neue Light" charset="0"/>
              </a:rPr>
              <a:t>Consumers use their </a:t>
            </a:r>
          </a:p>
          <a:p>
            <a:pPr algn="ctr"/>
            <a:r>
              <a:rPr lang="en-US" sz="2400" b="0" dirty="0">
                <a:solidFill>
                  <a:schemeClr val="tx1"/>
                </a:solidFill>
                <a:latin typeface="Helvetica Neue Light" charset="0"/>
                <a:ea typeface="Helvetica Neue Light" charset="0"/>
                <a:cs typeface="Helvetica Neue Light" charset="0"/>
              </a:rPr>
              <a:t>own data</a:t>
            </a:r>
          </a:p>
        </p:txBody>
      </p:sp>
      <p:sp>
        <p:nvSpPr>
          <p:cNvPr id="16" name="Rounded Rectangle 15"/>
          <p:cNvSpPr/>
          <p:nvPr/>
        </p:nvSpPr>
        <p:spPr bwMode="auto">
          <a:xfrm>
            <a:off x="2597078" y="1493595"/>
            <a:ext cx="4170507" cy="120838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400" b="0" dirty="0">
                <a:solidFill>
                  <a:schemeClr val="tx1"/>
                </a:solidFill>
                <a:latin typeface="Helvetica Neue Light" charset="0"/>
                <a:ea typeface="Helvetica Neue Light" charset="0"/>
                <a:cs typeface="Helvetica Neue Light" charset="0"/>
              </a:rPr>
              <a:t>Minimize effort for app developer</a:t>
            </a:r>
          </a:p>
        </p:txBody>
      </p:sp>
      <p:sp>
        <p:nvSpPr>
          <p:cNvPr id="17" name="TextBox 16"/>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28844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b="0" smtClean="0">
                <a:latin typeface="+mn-lt"/>
              </a:rPr>
              <a:pPr/>
              <a:t>11</a:t>
            </a:fld>
            <a:endParaRPr lang="el-GR" b="0" dirty="0">
              <a:latin typeface="+mn-lt"/>
            </a:endParaRP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8" name="Cloud 7"/>
          <p:cNvSpPr/>
          <p:nvPr/>
        </p:nvSpPr>
        <p:spPr>
          <a:xfrm>
            <a:off x="2307508" y="2031989"/>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330" y="2336120"/>
            <a:ext cx="1274120" cy="1265682"/>
          </a:xfrm>
          <a:prstGeom prst="rect">
            <a:avLst/>
          </a:prstGeom>
        </p:spPr>
      </p:pic>
      <p:sp>
        <p:nvSpPr>
          <p:cNvPr id="11" name="Down Arrow 10"/>
          <p:cNvSpPr/>
          <p:nvPr/>
        </p:nvSpPr>
        <p:spPr>
          <a:xfrm rot="20263534">
            <a:off x="3684172" y="1029376"/>
            <a:ext cx="326830" cy="14835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5" name="Picture 14"/>
          <p:cNvPicPr>
            <a:picLocks noChangeAspect="1"/>
          </p:cNvPicPr>
          <p:nvPr/>
        </p:nvPicPr>
        <p:blipFill rotWithShape="1">
          <a:blip r:embed="rId5"/>
          <a:srcRect l="12136" t="22306" r="10311" b="9634"/>
          <a:stretch/>
        </p:blipFill>
        <p:spPr>
          <a:xfrm>
            <a:off x="2964521" y="929867"/>
            <a:ext cx="1481272" cy="1011358"/>
          </a:xfrm>
          <a:prstGeom prst="rect">
            <a:avLst/>
          </a:prstGeom>
        </p:spPr>
      </p:pic>
      <p:sp>
        <p:nvSpPr>
          <p:cNvPr id="16" name="Curved Down Arrow 15"/>
          <p:cNvSpPr/>
          <p:nvPr/>
        </p:nvSpPr>
        <p:spPr>
          <a:xfrm rot="20626694">
            <a:off x="1918268" y="641080"/>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5" name="Picture 4"/>
          <p:cNvPicPr>
            <a:picLocks noChangeAspect="1"/>
          </p:cNvPicPr>
          <p:nvPr/>
        </p:nvPicPr>
        <p:blipFill rotWithShape="1">
          <a:blip r:embed="rId6"/>
          <a:srcRect l="19636" t="5559" r="21152" b="7838"/>
          <a:stretch/>
        </p:blipFill>
        <p:spPr>
          <a:xfrm>
            <a:off x="1763688" y="993089"/>
            <a:ext cx="907544" cy="884914"/>
          </a:xfrm>
          <a:prstGeom prst="rect">
            <a:avLst/>
          </a:prstGeom>
        </p:spPr>
      </p:pic>
      <p:sp>
        <p:nvSpPr>
          <p:cNvPr id="20" name="Curved Down Arrow 19"/>
          <p:cNvSpPr/>
          <p:nvPr/>
        </p:nvSpPr>
        <p:spPr>
          <a:xfrm rot="16351044" flipH="1">
            <a:off x="551851" y="3155831"/>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18" name="Oval 17"/>
          <p:cNvSpPr/>
          <p:nvPr/>
        </p:nvSpPr>
        <p:spPr>
          <a:xfrm>
            <a:off x="1760539" y="445125"/>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1</a:t>
            </a:r>
            <a:endParaRPr lang="en-US" dirty="0"/>
          </a:p>
        </p:txBody>
      </p:sp>
      <p:sp>
        <p:nvSpPr>
          <p:cNvPr id="21" name="Oval 20"/>
          <p:cNvSpPr/>
          <p:nvPr/>
        </p:nvSpPr>
        <p:spPr>
          <a:xfrm>
            <a:off x="579251" y="3328337"/>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2</a:t>
            </a:r>
            <a:endParaRPr lang="en-US" dirty="0"/>
          </a:p>
        </p:txBody>
      </p:sp>
      <p:pic>
        <p:nvPicPr>
          <p:cNvPr id="9" name="Picture 8"/>
          <p:cNvPicPr>
            <a:picLocks noChangeAspect="1"/>
          </p:cNvPicPr>
          <p:nvPr/>
        </p:nvPicPr>
        <p:blipFill>
          <a:blip r:embed="rId7">
            <a:duotone>
              <a:schemeClr val="accent4">
                <a:shade val="45000"/>
                <a:satMod val="135000"/>
              </a:schemeClr>
              <a:prstClr val="white"/>
            </a:duotone>
          </a:blip>
          <a:stretch>
            <a:fillRect/>
          </a:stretch>
        </p:blipFill>
        <p:spPr>
          <a:xfrm>
            <a:off x="3579185" y="3601802"/>
            <a:ext cx="1093153" cy="1093153"/>
          </a:xfrm>
          <a:prstGeom prst="rect">
            <a:avLst/>
          </a:prstGeom>
        </p:spPr>
      </p:pic>
      <p:sp>
        <p:nvSpPr>
          <p:cNvPr id="22" name="Curved Down Arrow 21"/>
          <p:cNvSpPr/>
          <p:nvPr/>
        </p:nvSpPr>
        <p:spPr>
          <a:xfrm rot="11833652" flipH="1">
            <a:off x="1773646" y="4232732"/>
            <a:ext cx="2096590" cy="434898"/>
          </a:xfrm>
          <a:prstGeom prst="curvedDownArrow">
            <a:avLst>
              <a:gd name="adj1" fmla="val 44904"/>
              <a:gd name="adj2" fmla="val 97200"/>
              <a:gd name="adj3" fmla="val 534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9068" y="3439073"/>
            <a:ext cx="763956" cy="764704"/>
          </a:xfrm>
          <a:prstGeom prst="rect">
            <a:avLst/>
          </a:prstGeom>
          <a:ln>
            <a:solidFill>
              <a:schemeClr val="tx1">
                <a:lumMod val="85000"/>
                <a:lumOff val="15000"/>
              </a:schemeClr>
            </a:solidFill>
          </a:ln>
        </p:spPr>
      </p:pic>
      <p:sp>
        <p:nvSpPr>
          <p:cNvPr id="23" name="Oval 22"/>
          <p:cNvSpPr/>
          <p:nvPr/>
        </p:nvSpPr>
        <p:spPr>
          <a:xfrm>
            <a:off x="1898892" y="4351033"/>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3</a:t>
            </a:r>
            <a:endParaRPr lang="en-US" dirty="0"/>
          </a:p>
        </p:txBody>
      </p:sp>
      <p:sp>
        <p:nvSpPr>
          <p:cNvPr id="25" name="Curved Down Arrow 24"/>
          <p:cNvSpPr/>
          <p:nvPr/>
        </p:nvSpPr>
        <p:spPr>
          <a:xfrm rot="11245448">
            <a:off x="3898056" y="4954472"/>
            <a:ext cx="3705852" cy="832151"/>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4" name="Oval 23"/>
          <p:cNvSpPr/>
          <p:nvPr/>
        </p:nvSpPr>
        <p:spPr>
          <a:xfrm>
            <a:off x="6112325" y="5423212"/>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4</a:t>
            </a:r>
            <a:endParaRPr lang="en-US" dirty="0"/>
          </a:p>
        </p:txBody>
      </p:sp>
      <p:sp>
        <p:nvSpPr>
          <p:cNvPr id="13" name="Oval 12"/>
          <p:cNvSpPr/>
          <p:nvPr/>
        </p:nvSpPr>
        <p:spPr>
          <a:xfrm>
            <a:off x="5302861" y="2346224"/>
            <a:ext cx="1129296" cy="1129296"/>
          </a:xfrm>
          <a:prstGeom prst="ellipse">
            <a:avLst/>
          </a:prstGeom>
          <a:blipFill dpi="0"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rved Down Arrow 26"/>
          <p:cNvSpPr/>
          <p:nvPr/>
        </p:nvSpPr>
        <p:spPr>
          <a:xfrm rot="12293747" flipV="1">
            <a:off x="5789716" y="2454023"/>
            <a:ext cx="2129543" cy="563932"/>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6" name="Oval 25"/>
          <p:cNvSpPr/>
          <p:nvPr/>
        </p:nvSpPr>
        <p:spPr>
          <a:xfrm>
            <a:off x="7163784" y="3029028"/>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t>5</a:t>
            </a:r>
            <a:endParaRPr lang="en-US" dirty="0"/>
          </a:p>
        </p:txBody>
      </p:sp>
      <p:sp>
        <p:nvSpPr>
          <p:cNvPr id="28" name="Oval 27"/>
          <p:cNvSpPr/>
          <p:nvPr/>
        </p:nvSpPr>
        <p:spPr>
          <a:xfrm>
            <a:off x="5470323" y="5306357"/>
            <a:ext cx="456921" cy="457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6</a:t>
            </a:r>
            <a:endParaRPr lang="en-US" dirty="0"/>
          </a:p>
        </p:txBody>
      </p:sp>
      <p:sp>
        <p:nvSpPr>
          <p:cNvPr id="30" name="TextBox 29"/>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
        <p:nvSpPr>
          <p:cNvPr id="31" name="TextBox 30"/>
          <p:cNvSpPr txBox="1"/>
          <p:nvPr/>
        </p:nvSpPr>
        <p:spPr>
          <a:xfrm>
            <a:off x="7807449" y="3801620"/>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Tree>
    <p:extLst>
      <p:ext uri="{BB962C8B-B14F-4D97-AF65-F5344CB8AC3E}">
        <p14:creationId xmlns:p14="http://schemas.microsoft.com/office/powerpoint/2010/main" val="242757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39" name="Rounded Rectangle 38"/>
          <p:cNvSpPr/>
          <p:nvPr/>
        </p:nvSpPr>
        <p:spPr>
          <a:xfrm>
            <a:off x="6923550" y="1591677"/>
            <a:ext cx="1669591" cy="2053347"/>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a:t>IAAS</a:t>
            </a:r>
            <a:endParaRPr lang="en-US" dirty="0"/>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12</a:t>
            </a:fld>
            <a:endParaRPr lang="el-GR"/>
          </a:p>
        </p:txBody>
      </p:sp>
      <p:pic>
        <p:nvPicPr>
          <p:cNvPr id="30" name="Picture 29"/>
          <p:cNvPicPr>
            <a:picLocks noChangeAspect="1"/>
          </p:cNvPicPr>
          <p:nvPr/>
        </p:nvPicPr>
        <p:blipFill rotWithShape="1">
          <a:blip r:embed="rId3"/>
          <a:srcRect l="3215" t="4318" r="79396" b="18073"/>
          <a:stretch/>
        </p:blipFill>
        <p:spPr>
          <a:xfrm>
            <a:off x="1043608" y="1670410"/>
            <a:ext cx="475849" cy="782557"/>
          </a:xfrm>
          <a:prstGeom prst="rect">
            <a:avLst/>
          </a:prstGeom>
        </p:spPr>
      </p:pic>
      <p:pic>
        <p:nvPicPr>
          <p:cNvPr id="32" name="Picture 31"/>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3378162" y="4759721"/>
            <a:ext cx="459273" cy="755297"/>
          </a:xfrm>
          <a:prstGeom prst="rect">
            <a:avLst/>
          </a:prstGeom>
        </p:spPr>
      </p:pic>
      <p:sp>
        <p:nvSpPr>
          <p:cNvPr id="34" name="Cloud 33"/>
          <p:cNvSpPr/>
          <p:nvPr/>
        </p:nvSpPr>
        <p:spPr>
          <a:xfrm>
            <a:off x="2198952" y="1591678"/>
            <a:ext cx="4276569" cy="2555497"/>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ounded Rectangle 11"/>
          <p:cNvSpPr/>
          <p:nvPr/>
        </p:nvSpPr>
        <p:spPr>
          <a:xfrm>
            <a:off x="3097934" y="2323169"/>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WPS</a:t>
            </a: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392" y="538201"/>
            <a:ext cx="814544" cy="809150"/>
          </a:xfrm>
          <a:prstGeom prst="rect">
            <a:avLst/>
          </a:prstGeom>
        </p:spPr>
      </p:pic>
      <p:sp>
        <p:nvSpPr>
          <p:cNvPr id="36" name="Rounded Rectangle 35"/>
          <p:cNvSpPr/>
          <p:nvPr/>
        </p:nvSpPr>
        <p:spPr>
          <a:xfrm>
            <a:off x="5004726" y="2323169"/>
            <a:ext cx="989372" cy="5877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WPS</a:t>
            </a:r>
          </a:p>
        </p:txBody>
      </p:sp>
      <p:sp>
        <p:nvSpPr>
          <p:cNvPr id="37" name="Rounded Rectangle 36"/>
          <p:cNvSpPr/>
          <p:nvPr/>
        </p:nvSpPr>
        <p:spPr>
          <a:xfrm>
            <a:off x="7263660" y="204416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AWS</a:t>
            </a:r>
          </a:p>
        </p:txBody>
      </p:sp>
      <p:sp>
        <p:nvSpPr>
          <p:cNvPr id="38" name="Rounded Rectangle 37"/>
          <p:cNvSpPr/>
          <p:nvPr/>
        </p:nvSpPr>
        <p:spPr>
          <a:xfrm>
            <a:off x="7289675" y="282273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IPT Poland</a:t>
            </a:r>
          </a:p>
        </p:txBody>
      </p:sp>
      <p:sp>
        <p:nvSpPr>
          <p:cNvPr id="40" name="Rounded Rectangle 39"/>
          <p:cNvSpPr/>
          <p:nvPr/>
        </p:nvSpPr>
        <p:spPr>
          <a:xfrm>
            <a:off x="4716016" y="3288036"/>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a:t>WFS</a:t>
            </a:r>
            <a:endParaRPr lang="en-US" sz="1800" dirty="0"/>
          </a:p>
        </p:txBody>
      </p:sp>
      <p:sp>
        <p:nvSpPr>
          <p:cNvPr id="41" name="Rounded Rectangle 40"/>
          <p:cNvSpPr/>
          <p:nvPr/>
        </p:nvSpPr>
        <p:spPr>
          <a:xfrm>
            <a:off x="4940031" y="3696981"/>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WCS</a:t>
            </a:r>
          </a:p>
        </p:txBody>
      </p:sp>
      <p:sp>
        <p:nvSpPr>
          <p:cNvPr id="42" name="Rounded Rectangle 41"/>
          <p:cNvSpPr/>
          <p:nvPr/>
        </p:nvSpPr>
        <p:spPr>
          <a:xfrm>
            <a:off x="5195668" y="4149609"/>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WMS</a:t>
            </a:r>
          </a:p>
        </p:txBody>
      </p:sp>
      <p:cxnSp>
        <p:nvCxnSpPr>
          <p:cNvPr id="43" name="Elbow Connector 42"/>
          <p:cNvCxnSpPr>
            <a:stCxn id="30" idx="0"/>
            <a:endCxn id="35" idx="1"/>
          </p:cNvCxnSpPr>
          <p:nvPr/>
        </p:nvCxnSpPr>
        <p:spPr>
          <a:xfrm rot="5400000" flipH="1" flipV="1">
            <a:off x="1867645" y="356664"/>
            <a:ext cx="727634" cy="18998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0" idx="3"/>
            <a:endCxn id="12" idx="1"/>
          </p:cNvCxnSpPr>
          <p:nvPr/>
        </p:nvCxnSpPr>
        <p:spPr>
          <a:xfrm>
            <a:off x="1519457" y="2061689"/>
            <a:ext cx="1578477" cy="5553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6" idx="3"/>
            <a:endCxn id="37" idx="1"/>
          </p:cNvCxnSpPr>
          <p:nvPr/>
        </p:nvCxnSpPr>
        <p:spPr>
          <a:xfrm flipV="1">
            <a:off x="5994098" y="2338058"/>
            <a:ext cx="1269562" cy="2790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8" idx="1"/>
          </p:cNvCxnSpPr>
          <p:nvPr/>
        </p:nvCxnSpPr>
        <p:spPr>
          <a:xfrm>
            <a:off x="5994098" y="2617063"/>
            <a:ext cx="1295577" cy="499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3"/>
            <a:endCxn id="36" idx="1"/>
          </p:cNvCxnSpPr>
          <p:nvPr/>
        </p:nvCxnSpPr>
        <p:spPr>
          <a:xfrm>
            <a:off x="4087306" y="2617063"/>
            <a:ext cx="917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6" idx="2"/>
            <a:endCxn id="40" idx="0"/>
          </p:cNvCxnSpPr>
          <p:nvPr/>
        </p:nvCxnSpPr>
        <p:spPr>
          <a:xfrm rot="5400000">
            <a:off x="5166518" y="2955141"/>
            <a:ext cx="377079" cy="2887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41" idx="3"/>
            <a:endCxn id="39" idx="2"/>
          </p:cNvCxnSpPr>
          <p:nvPr/>
        </p:nvCxnSpPr>
        <p:spPr>
          <a:xfrm flipV="1">
            <a:off x="5929403" y="3645024"/>
            <a:ext cx="1828943" cy="3458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42" idx="3"/>
            <a:endCxn id="39" idx="2"/>
          </p:cNvCxnSpPr>
          <p:nvPr/>
        </p:nvCxnSpPr>
        <p:spPr>
          <a:xfrm flipV="1">
            <a:off x="6185040" y="3645024"/>
            <a:ext cx="1573306" cy="7984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2250521" y="3464440"/>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CSW</a:t>
            </a:r>
          </a:p>
        </p:txBody>
      </p:sp>
      <p:cxnSp>
        <p:nvCxnSpPr>
          <p:cNvPr id="75" name="Elbow Connector 74"/>
          <p:cNvCxnSpPr>
            <a:stCxn id="32" idx="0"/>
            <a:endCxn id="73" idx="3"/>
          </p:cNvCxnSpPr>
          <p:nvPr/>
        </p:nvCxnSpPr>
        <p:spPr>
          <a:xfrm rot="16200000" flipV="1">
            <a:off x="2923153" y="4075075"/>
            <a:ext cx="1001387" cy="367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2" idx="0"/>
            <a:endCxn id="12" idx="2"/>
          </p:cNvCxnSpPr>
          <p:nvPr/>
        </p:nvCxnSpPr>
        <p:spPr>
          <a:xfrm flipH="1" flipV="1">
            <a:off x="3592620" y="2910957"/>
            <a:ext cx="15179" cy="18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32" idx="0"/>
            <a:endCxn id="40" idx="1"/>
          </p:cNvCxnSpPr>
          <p:nvPr/>
        </p:nvCxnSpPr>
        <p:spPr>
          <a:xfrm rot="5400000" flipH="1" flipV="1">
            <a:off x="3573012" y="3616718"/>
            <a:ext cx="1177791" cy="110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32" idx="0"/>
            <a:endCxn id="41" idx="1"/>
          </p:cNvCxnSpPr>
          <p:nvPr/>
        </p:nvCxnSpPr>
        <p:spPr>
          <a:xfrm rot="5400000" flipH="1" flipV="1">
            <a:off x="3889492" y="3709182"/>
            <a:ext cx="768846" cy="13322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32" idx="0"/>
            <a:endCxn id="42" idx="1"/>
          </p:cNvCxnSpPr>
          <p:nvPr/>
        </p:nvCxnSpPr>
        <p:spPr>
          <a:xfrm rot="5400000" flipH="1" flipV="1">
            <a:off x="4243624" y="3807678"/>
            <a:ext cx="316218" cy="1587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2" idx="0"/>
            <a:endCxn id="35" idx="2"/>
          </p:cNvCxnSpPr>
          <p:nvPr/>
        </p:nvCxnSpPr>
        <p:spPr>
          <a:xfrm flipH="1" flipV="1">
            <a:off x="3588664" y="1347351"/>
            <a:ext cx="3956" cy="97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039188" y="5515018"/>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
        <p:nvSpPr>
          <p:cNvPr id="46" name="TextBox 45"/>
          <p:cNvSpPr txBox="1"/>
          <p:nvPr/>
        </p:nvSpPr>
        <p:spPr>
          <a:xfrm>
            <a:off x="-64126" y="1676838"/>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8891" y="1529676"/>
            <a:ext cx="763956" cy="764704"/>
          </a:xfrm>
          <a:prstGeom prst="rect">
            <a:avLst/>
          </a:prstGeom>
          <a:ln>
            <a:solidFill>
              <a:schemeClr val="tx1">
                <a:lumMod val="85000"/>
                <a:lumOff val="15000"/>
              </a:schemeClr>
            </a:solidFill>
          </a:ln>
        </p:spPr>
      </p:pic>
    </p:spTree>
    <p:extLst>
      <p:ext uri="{BB962C8B-B14F-4D97-AF65-F5344CB8AC3E}">
        <p14:creationId xmlns:p14="http://schemas.microsoft.com/office/powerpoint/2010/main" val="405514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Work</a:t>
            </a:r>
          </a:p>
        </p:txBody>
      </p:sp>
      <p:sp>
        <p:nvSpPr>
          <p:cNvPr id="6" name="Content Placeholder 5"/>
          <p:cNvSpPr>
            <a:spLocks noGrp="1"/>
          </p:cNvSpPr>
          <p:nvPr>
            <p:ph idx="1"/>
          </p:nvPr>
        </p:nvSpPr>
        <p:spPr/>
        <p:txBody>
          <a:bodyPr/>
          <a:lstStyle/>
          <a:p>
            <a:r>
              <a:rPr lang="en-US" dirty="0"/>
              <a:t>Application Builder</a:t>
            </a:r>
          </a:p>
          <a:p>
            <a:pPr lvl="1"/>
            <a:r>
              <a:rPr lang="en-US" dirty="0"/>
              <a:t>Wizard to build the OWS Context document</a:t>
            </a:r>
          </a:p>
          <a:p>
            <a:pPr lvl="1"/>
            <a:r>
              <a:rPr lang="en-US" dirty="0"/>
              <a:t>Wizard to </a:t>
            </a:r>
            <a:r>
              <a:rPr lang="en-US" dirty="0" err="1"/>
              <a:t>Dockerize</a:t>
            </a:r>
            <a:r>
              <a:rPr lang="en-US" dirty="0"/>
              <a:t> application</a:t>
            </a:r>
          </a:p>
          <a:p>
            <a:pPr lvl="1"/>
            <a:r>
              <a:rPr lang="en-US" dirty="0"/>
              <a:t>Standardized and standardized handling of output data </a:t>
            </a:r>
          </a:p>
          <a:p>
            <a:endParaRPr lang="en-US" dirty="0"/>
          </a:p>
          <a:p>
            <a:r>
              <a:rPr lang="en-US" dirty="0"/>
              <a:t>Application Deployment &amp; Execution</a:t>
            </a:r>
          </a:p>
          <a:p>
            <a:pPr lvl="1"/>
            <a:r>
              <a:rPr lang="en-US" dirty="0"/>
              <a:t>More info about application in AP, e.g. infrastructure resource requirements, parallelization options etc.</a:t>
            </a:r>
          </a:p>
          <a:p>
            <a:pPr lvl="1"/>
            <a:r>
              <a:rPr lang="en-US" dirty="0"/>
              <a:t>Test more complex applications, e.g. multi-cloud</a:t>
            </a:r>
          </a:p>
          <a:p>
            <a:pPr lvl="1"/>
            <a:r>
              <a:rPr lang="en-US" dirty="0"/>
              <a:t>Security</a:t>
            </a:r>
          </a:p>
          <a:p>
            <a:pPr lvl="1"/>
            <a:r>
              <a:rPr lang="en-US" dirty="0"/>
              <a:t>Bulk windowed execution, continuous periodic generation</a:t>
            </a:r>
          </a:p>
          <a:p>
            <a:pPr lvl="1"/>
            <a:r>
              <a:rPr lang="en-US" dirty="0"/>
              <a:t>Quotes, accounting/billing</a:t>
            </a:r>
          </a:p>
          <a:p>
            <a:endParaRPr lang="en-US" dirty="0"/>
          </a:p>
        </p:txBody>
      </p:sp>
    </p:spTree>
    <p:extLst>
      <p:ext uri="{BB962C8B-B14F-4D97-AF65-F5344CB8AC3E}">
        <p14:creationId xmlns:p14="http://schemas.microsoft.com/office/powerpoint/2010/main" val="60398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 -1</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Canada’s forest cover an area of 348 million hectares, which is 35% of Canada’s land area and 9% of the world’s forested area. </a:t>
            </a:r>
          </a:p>
          <a:p>
            <a:r>
              <a:rPr lang="en-US" dirty="0"/>
              <a:t>Because vast areas are inaccessible, researchers use satellites such as Sentinel-1 to gain valuable insights into Canada’s forest ecosystem.</a:t>
            </a:r>
          </a:p>
          <a:p>
            <a:r>
              <a:rPr lang="en-US" dirty="0"/>
              <a:t>The Hackathon shall evaluate the extent of wild fires based on Sentinel-1 data for the summer of 2017 over the Northwest Territories, Canada. </a:t>
            </a:r>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14</a:t>
            </a:fld>
            <a:endParaRPr lang="en-US"/>
          </a:p>
        </p:txBody>
      </p:sp>
    </p:spTree>
    <p:extLst>
      <p:ext uri="{BB962C8B-B14F-4D97-AF65-F5344CB8AC3E}">
        <p14:creationId xmlns:p14="http://schemas.microsoft.com/office/powerpoint/2010/main" val="17478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 -2</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Organizers will provide the Sentinel Application Platform (SNAP) Software Toolbox together with a pre-defined workflow packaged in a Docker container. </a:t>
            </a:r>
          </a:p>
          <a:p>
            <a:r>
              <a:rPr lang="en-US" dirty="0"/>
              <a:t>Hackathon participants can use the Docker container "as is" and do not need to modify the container or the application. </a:t>
            </a:r>
          </a:p>
          <a:p>
            <a:r>
              <a:rPr lang="en-US" dirty="0"/>
              <a:t>The SNAP workflow in that Docker container requires two types of data: Digital Elevation Model (DEM) data and Sentinel-1 data. Both will be made available to the participants as cloud resources.</a:t>
            </a:r>
          </a:p>
          <a:p>
            <a:endParaRPr lang="en-US" dirty="0"/>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15</a:t>
            </a:fld>
            <a:endParaRPr lang="en-US"/>
          </a:p>
        </p:txBody>
      </p:sp>
    </p:spTree>
    <p:extLst>
      <p:ext uri="{BB962C8B-B14F-4D97-AF65-F5344CB8AC3E}">
        <p14:creationId xmlns:p14="http://schemas.microsoft.com/office/powerpoint/2010/main" val="340504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08BC-D616-1543-977B-7902DBFDAFCF}"/>
              </a:ext>
            </a:extLst>
          </p:cNvPr>
          <p:cNvSpPr>
            <a:spLocks noGrp="1"/>
          </p:cNvSpPr>
          <p:nvPr>
            <p:ph type="title"/>
          </p:nvPr>
        </p:nvSpPr>
        <p:spPr/>
        <p:txBody>
          <a:bodyPr/>
          <a:lstStyle/>
          <a:p>
            <a:r>
              <a:rPr lang="en-US" dirty="0"/>
              <a:t>3 Steps Process</a:t>
            </a:r>
          </a:p>
        </p:txBody>
      </p:sp>
      <p:graphicFrame>
        <p:nvGraphicFramePr>
          <p:cNvPr id="5" name="Content Placeholder 4">
            <a:extLst>
              <a:ext uri="{FF2B5EF4-FFF2-40B4-BE49-F238E27FC236}">
                <a16:creationId xmlns:a16="http://schemas.microsoft.com/office/drawing/2014/main" id="{EF6ECD8D-B807-A244-84F4-3535AB2F864B}"/>
              </a:ext>
            </a:extLst>
          </p:cNvPr>
          <p:cNvGraphicFramePr>
            <a:graphicFrameLocks noGrp="1"/>
          </p:cNvGraphicFramePr>
          <p:nvPr>
            <p:ph idx="1"/>
            <p:extLst>
              <p:ext uri="{D42A27DB-BD31-4B8C-83A1-F6EECF244321}">
                <p14:modId xmlns:p14="http://schemas.microsoft.com/office/powerpoint/2010/main" val="2745118696"/>
              </p:ext>
            </p:extLst>
          </p:nvPr>
        </p:nvGraphicFramePr>
        <p:xfrm>
          <a:off x="346075" y="1279525"/>
          <a:ext cx="8458200" cy="3294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1DABC56-E3D8-8841-9C7D-7855C22F3F75}"/>
              </a:ext>
            </a:extLst>
          </p:cNvPr>
          <p:cNvSpPr>
            <a:spLocks noGrp="1"/>
          </p:cNvSpPr>
          <p:nvPr>
            <p:ph type="sldNum" sz="quarter" idx="11"/>
          </p:nvPr>
        </p:nvSpPr>
        <p:spPr/>
        <p:txBody>
          <a:bodyPr/>
          <a:lstStyle/>
          <a:p>
            <a:pPr>
              <a:defRPr/>
            </a:pPr>
            <a:fld id="{D417390A-8201-4953-9183-2366AD68A04D}" type="slidenum">
              <a:rPr lang="en-US" smtClean="0"/>
              <a:pPr>
                <a:defRPr/>
              </a:pPr>
              <a:t>16</a:t>
            </a:fld>
            <a:endParaRPr lang="en-US"/>
          </a:p>
        </p:txBody>
      </p:sp>
    </p:spTree>
    <p:extLst>
      <p:ext uri="{BB962C8B-B14F-4D97-AF65-F5344CB8AC3E}">
        <p14:creationId xmlns:p14="http://schemas.microsoft.com/office/powerpoint/2010/main" val="122513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AB7E-5E2B-3D4D-9D2B-35DD598764FF}"/>
              </a:ext>
            </a:extLst>
          </p:cNvPr>
          <p:cNvSpPr>
            <a:spLocks noGrp="1"/>
          </p:cNvSpPr>
          <p:nvPr>
            <p:ph type="title"/>
          </p:nvPr>
        </p:nvSpPr>
        <p:spPr/>
        <p:txBody>
          <a:bodyPr/>
          <a:lstStyle/>
          <a:p>
            <a:r>
              <a:rPr lang="en-US" dirty="0"/>
              <a:t>1</a:t>
            </a:r>
            <a:r>
              <a:rPr lang="en-US" baseline="30000" dirty="0"/>
              <a:t>st</a:t>
            </a:r>
            <a:r>
              <a:rPr lang="en-US" dirty="0"/>
              <a:t> Step: Application Package Definition</a:t>
            </a:r>
          </a:p>
        </p:txBody>
      </p:sp>
      <p:sp>
        <p:nvSpPr>
          <p:cNvPr id="3" name="Content Placeholder 2">
            <a:extLst>
              <a:ext uri="{FF2B5EF4-FFF2-40B4-BE49-F238E27FC236}">
                <a16:creationId xmlns:a16="http://schemas.microsoft.com/office/drawing/2014/main" id="{E43BA9AC-1B70-D34B-BA22-B0DBA6EE39FE}"/>
              </a:ext>
            </a:extLst>
          </p:cNvPr>
          <p:cNvSpPr>
            <a:spLocks noGrp="1"/>
          </p:cNvSpPr>
          <p:nvPr>
            <p:ph idx="1"/>
          </p:nvPr>
        </p:nvSpPr>
        <p:spPr/>
        <p:txBody>
          <a:bodyPr/>
          <a:lstStyle/>
          <a:p>
            <a:r>
              <a:rPr lang="en-US" dirty="0"/>
              <a:t>Participants need to develop the </a:t>
            </a:r>
            <a:r>
              <a:rPr lang="en-US" i="1" dirty="0"/>
              <a:t>Application Package</a:t>
            </a:r>
            <a:r>
              <a:rPr lang="en-US" dirty="0"/>
              <a:t> for the application in the Docker container. This is a joint effort to ensure that all Application Packages look the same.</a:t>
            </a:r>
          </a:p>
        </p:txBody>
      </p:sp>
      <p:sp>
        <p:nvSpPr>
          <p:cNvPr id="4" name="Slide Number Placeholder 3">
            <a:extLst>
              <a:ext uri="{FF2B5EF4-FFF2-40B4-BE49-F238E27FC236}">
                <a16:creationId xmlns:a16="http://schemas.microsoft.com/office/drawing/2014/main" id="{E08E1967-F1CD-9442-B8AC-25A66546D20B}"/>
              </a:ext>
            </a:extLst>
          </p:cNvPr>
          <p:cNvSpPr>
            <a:spLocks noGrp="1"/>
          </p:cNvSpPr>
          <p:nvPr>
            <p:ph type="sldNum" sz="quarter" idx="11"/>
          </p:nvPr>
        </p:nvSpPr>
        <p:spPr/>
        <p:txBody>
          <a:bodyPr/>
          <a:lstStyle/>
          <a:p>
            <a:pPr>
              <a:defRPr/>
            </a:pPr>
            <a:fld id="{D417390A-8201-4953-9183-2366AD68A04D}" type="slidenum">
              <a:rPr lang="en-US" smtClean="0"/>
              <a:pPr>
                <a:defRPr/>
              </a:pPr>
              <a:t>17</a:t>
            </a:fld>
            <a:endParaRPr lang="en-US"/>
          </a:p>
        </p:txBody>
      </p:sp>
    </p:spTree>
    <p:extLst>
      <p:ext uri="{BB962C8B-B14F-4D97-AF65-F5344CB8AC3E}">
        <p14:creationId xmlns:p14="http://schemas.microsoft.com/office/powerpoint/2010/main" val="2561266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F49-28ED-B24F-BD7A-49E845FE991F}"/>
              </a:ext>
            </a:extLst>
          </p:cNvPr>
          <p:cNvSpPr>
            <a:spLocks noGrp="1"/>
          </p:cNvSpPr>
          <p:nvPr>
            <p:ph type="title"/>
          </p:nvPr>
        </p:nvSpPr>
        <p:spPr/>
        <p:txBody>
          <a:bodyPr/>
          <a:lstStyle/>
          <a:p>
            <a:r>
              <a:rPr lang="en-US" dirty="0"/>
              <a:t>2</a:t>
            </a:r>
            <a:r>
              <a:rPr lang="en-US" baseline="30000" dirty="0"/>
              <a:t>nd</a:t>
            </a:r>
            <a:r>
              <a:rPr lang="en-US" dirty="0"/>
              <a:t> Step: ADES Setup</a:t>
            </a:r>
          </a:p>
        </p:txBody>
      </p:sp>
      <p:sp>
        <p:nvSpPr>
          <p:cNvPr id="3" name="Content Placeholder 2">
            <a:extLst>
              <a:ext uri="{FF2B5EF4-FFF2-40B4-BE49-F238E27FC236}">
                <a16:creationId xmlns:a16="http://schemas.microsoft.com/office/drawing/2014/main" id="{5B0CF162-CD17-FC40-AF9D-DAC2ACED5C08}"/>
              </a:ext>
            </a:extLst>
          </p:cNvPr>
          <p:cNvSpPr>
            <a:spLocks noGrp="1"/>
          </p:cNvSpPr>
          <p:nvPr>
            <p:ph idx="1"/>
          </p:nvPr>
        </p:nvSpPr>
        <p:spPr/>
        <p:txBody>
          <a:bodyPr/>
          <a:lstStyle/>
          <a:p>
            <a:r>
              <a:rPr lang="en-US" dirty="0"/>
              <a:t>An </a:t>
            </a:r>
            <a:r>
              <a:rPr lang="en-US" i="1" dirty="0"/>
              <a:t>Application Deployment and Execution Service</a:t>
            </a:r>
            <a:r>
              <a:rPr lang="en-US" dirty="0"/>
              <a:t> (ADES) needs to be set up that supports two requests:</a:t>
            </a:r>
          </a:p>
          <a:p>
            <a:pPr lvl="1"/>
            <a:r>
              <a:rPr lang="en-US" dirty="0"/>
              <a:t>The registration of the </a:t>
            </a:r>
            <a:r>
              <a:rPr lang="en-US" i="1" dirty="0"/>
              <a:t>Application Package</a:t>
            </a:r>
            <a:r>
              <a:rPr lang="en-US" dirty="0"/>
              <a:t> as a new process. Here, the client will issue a WPS request that includes the </a:t>
            </a:r>
            <a:r>
              <a:rPr lang="en-US" i="1" dirty="0"/>
              <a:t>Application Package</a:t>
            </a:r>
            <a:r>
              <a:rPr lang="en-US" dirty="0"/>
              <a:t> either inline or by reference (to be decided during the Hackathon).</a:t>
            </a:r>
          </a:p>
          <a:p>
            <a:pPr lvl="1"/>
            <a:r>
              <a:rPr lang="en-US" dirty="0"/>
              <a:t>The execution of that new process, which includes the deployment and execution of the Docker container on cloud platforms provided by sponsors.</a:t>
            </a:r>
          </a:p>
          <a:p>
            <a:r>
              <a:rPr lang="en-US" dirty="0"/>
              <a:t>The ADES can be setup on server operated by the participant.</a:t>
            </a:r>
          </a:p>
          <a:p>
            <a:pPr marL="0" indent="0">
              <a:buNone/>
            </a:pPr>
            <a:endParaRPr lang="en-US" dirty="0"/>
          </a:p>
        </p:txBody>
      </p:sp>
      <p:sp>
        <p:nvSpPr>
          <p:cNvPr id="4" name="Slide Number Placeholder 3">
            <a:extLst>
              <a:ext uri="{FF2B5EF4-FFF2-40B4-BE49-F238E27FC236}">
                <a16:creationId xmlns:a16="http://schemas.microsoft.com/office/drawing/2014/main" id="{4A28E580-B691-894F-A393-B088F9BBB765}"/>
              </a:ext>
            </a:extLst>
          </p:cNvPr>
          <p:cNvSpPr>
            <a:spLocks noGrp="1"/>
          </p:cNvSpPr>
          <p:nvPr>
            <p:ph type="sldNum" sz="quarter" idx="11"/>
          </p:nvPr>
        </p:nvSpPr>
        <p:spPr/>
        <p:txBody>
          <a:bodyPr/>
          <a:lstStyle/>
          <a:p>
            <a:pPr>
              <a:defRPr/>
            </a:pPr>
            <a:fld id="{D417390A-8201-4953-9183-2366AD68A04D}" type="slidenum">
              <a:rPr lang="en-US" smtClean="0"/>
              <a:pPr>
                <a:defRPr/>
              </a:pPr>
              <a:t>18</a:t>
            </a:fld>
            <a:endParaRPr lang="en-US"/>
          </a:p>
        </p:txBody>
      </p:sp>
    </p:spTree>
    <p:extLst>
      <p:ext uri="{BB962C8B-B14F-4D97-AF65-F5344CB8AC3E}">
        <p14:creationId xmlns:p14="http://schemas.microsoft.com/office/powerpoint/2010/main" val="141054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62F-8D15-9544-82DA-286212F09EF8}"/>
              </a:ext>
            </a:extLst>
          </p:cNvPr>
          <p:cNvSpPr>
            <a:spLocks noGrp="1"/>
          </p:cNvSpPr>
          <p:nvPr>
            <p:ph type="title"/>
          </p:nvPr>
        </p:nvSpPr>
        <p:spPr/>
        <p:txBody>
          <a:bodyPr/>
          <a:lstStyle/>
          <a:p>
            <a:r>
              <a:rPr lang="en-US" dirty="0"/>
              <a:t>2</a:t>
            </a:r>
            <a:r>
              <a:rPr lang="en-US" baseline="30000" dirty="0"/>
              <a:t>nd</a:t>
            </a:r>
            <a:r>
              <a:rPr lang="en-US" dirty="0"/>
              <a:t> Step</a:t>
            </a:r>
          </a:p>
        </p:txBody>
      </p:sp>
      <p:sp>
        <p:nvSpPr>
          <p:cNvPr id="3" name="Content Placeholder 2">
            <a:extLst>
              <a:ext uri="{FF2B5EF4-FFF2-40B4-BE49-F238E27FC236}">
                <a16:creationId xmlns:a16="http://schemas.microsoft.com/office/drawing/2014/main" id="{81533530-1814-604E-89A7-DD776AE8C274}"/>
              </a:ext>
            </a:extLst>
          </p:cNvPr>
          <p:cNvSpPr>
            <a:spLocks noGrp="1"/>
          </p:cNvSpPr>
          <p:nvPr>
            <p:ph idx="1"/>
          </p:nvPr>
        </p:nvSpPr>
        <p:spPr/>
        <p:txBody>
          <a:bodyPr/>
          <a:lstStyle/>
          <a:p>
            <a:r>
              <a:rPr lang="en-US" dirty="0"/>
              <a:t>The ADES shall provide a WPS interface that allows a client to execute the processing of all Sentinel-1 scenes over the Northwest Territories. Roughly 300 Sentinel files need to be processed.</a:t>
            </a:r>
          </a:p>
        </p:txBody>
      </p:sp>
      <p:sp>
        <p:nvSpPr>
          <p:cNvPr id="4" name="Slide Number Placeholder 3">
            <a:extLst>
              <a:ext uri="{FF2B5EF4-FFF2-40B4-BE49-F238E27FC236}">
                <a16:creationId xmlns:a16="http://schemas.microsoft.com/office/drawing/2014/main" id="{E5DA50DC-FA23-3C47-80A4-FF4878D11C46}"/>
              </a:ext>
            </a:extLst>
          </p:cNvPr>
          <p:cNvSpPr>
            <a:spLocks noGrp="1"/>
          </p:cNvSpPr>
          <p:nvPr>
            <p:ph type="sldNum" sz="quarter" idx="11"/>
          </p:nvPr>
        </p:nvSpPr>
        <p:spPr/>
        <p:txBody>
          <a:bodyPr/>
          <a:lstStyle/>
          <a:p>
            <a:pPr>
              <a:defRPr/>
            </a:pPr>
            <a:fld id="{D417390A-8201-4953-9183-2366AD68A04D}" type="slidenum">
              <a:rPr lang="en-US" smtClean="0"/>
              <a:pPr>
                <a:defRPr/>
              </a:pPr>
              <a:t>19</a:t>
            </a:fld>
            <a:endParaRPr lang="en-US"/>
          </a:p>
        </p:txBody>
      </p:sp>
    </p:spTree>
    <p:extLst>
      <p:ext uri="{BB962C8B-B14F-4D97-AF65-F5344CB8AC3E}">
        <p14:creationId xmlns:p14="http://schemas.microsoft.com/office/powerpoint/2010/main" val="144161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1370-C598-DD41-B5E9-34A6B27F8A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8BDC91-9766-964C-9486-2742FDD2A4D6}"/>
              </a:ext>
            </a:extLst>
          </p:cNvPr>
          <p:cNvSpPr>
            <a:spLocks noGrp="1"/>
          </p:cNvSpPr>
          <p:nvPr>
            <p:ph idx="1"/>
          </p:nvPr>
        </p:nvSpPr>
        <p:spPr/>
        <p:txBody>
          <a:bodyPr/>
          <a:lstStyle/>
          <a:p>
            <a:r>
              <a:rPr lang="en-US" dirty="0"/>
              <a:t>13:30 – 13:45</a:t>
            </a:r>
          </a:p>
          <a:p>
            <a:pPr lvl="1"/>
            <a:r>
              <a:rPr lang="en-US" dirty="0"/>
              <a:t>Patent call, introduction, admin</a:t>
            </a:r>
          </a:p>
          <a:p>
            <a:r>
              <a:rPr lang="en-US" dirty="0"/>
              <a:t>13:45 – 14:05</a:t>
            </a:r>
          </a:p>
          <a:p>
            <a:pPr lvl="1"/>
            <a:r>
              <a:rPr lang="en-US" dirty="0"/>
              <a:t>What do we want to do?</a:t>
            </a:r>
          </a:p>
          <a:p>
            <a:r>
              <a:rPr lang="en-US" dirty="0"/>
              <a:t>14:05 – 14:25</a:t>
            </a:r>
          </a:p>
          <a:p>
            <a:pPr lvl="1"/>
            <a:r>
              <a:rPr lang="en-US" dirty="0"/>
              <a:t>Application, clouds</a:t>
            </a:r>
          </a:p>
          <a:p>
            <a:r>
              <a:rPr lang="en-US" dirty="0"/>
              <a:t>14:25 – 15:00 discussion</a:t>
            </a:r>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6127F92-F474-404B-BD69-55271038E6E1}"/>
              </a:ext>
            </a:extLst>
          </p:cNvPr>
          <p:cNvSpPr>
            <a:spLocks noGrp="1"/>
          </p:cNvSpPr>
          <p:nvPr>
            <p:ph type="sldNum" sz="quarter" idx="11"/>
          </p:nvPr>
        </p:nvSpPr>
        <p:spPr/>
        <p:txBody>
          <a:bodyPr/>
          <a:lstStyle/>
          <a:p>
            <a:pPr>
              <a:defRPr/>
            </a:pPr>
            <a:fld id="{D417390A-8201-4953-9183-2366AD68A04D}" type="slidenum">
              <a:rPr lang="en-US" smtClean="0"/>
              <a:pPr>
                <a:defRPr/>
              </a:pPr>
              <a:t>2</a:t>
            </a:fld>
            <a:endParaRPr lang="en-US"/>
          </a:p>
        </p:txBody>
      </p:sp>
    </p:spTree>
    <p:extLst>
      <p:ext uri="{BB962C8B-B14F-4D97-AF65-F5344CB8AC3E}">
        <p14:creationId xmlns:p14="http://schemas.microsoft.com/office/powerpoint/2010/main" val="369023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4032-03AC-FD45-AD2F-FD93F9A35100}"/>
              </a:ext>
            </a:extLst>
          </p:cNvPr>
          <p:cNvSpPr>
            <a:spLocks noGrp="1"/>
          </p:cNvSpPr>
          <p:nvPr>
            <p:ph type="title"/>
          </p:nvPr>
        </p:nvSpPr>
        <p:spPr/>
        <p:txBody>
          <a:bodyPr/>
          <a:lstStyle/>
          <a:p>
            <a:r>
              <a:rPr lang="en-US" dirty="0"/>
              <a:t>3rd Step: Deployment &amp; Execution</a:t>
            </a:r>
          </a:p>
        </p:txBody>
      </p:sp>
      <p:sp>
        <p:nvSpPr>
          <p:cNvPr id="3" name="Content Placeholder 2">
            <a:extLst>
              <a:ext uri="{FF2B5EF4-FFF2-40B4-BE49-F238E27FC236}">
                <a16:creationId xmlns:a16="http://schemas.microsoft.com/office/drawing/2014/main" id="{CD19F77D-0D3E-5C44-82B3-1DFDB9C4BA8A}"/>
              </a:ext>
            </a:extLst>
          </p:cNvPr>
          <p:cNvSpPr>
            <a:spLocks noGrp="1"/>
          </p:cNvSpPr>
          <p:nvPr>
            <p:ph idx="1"/>
          </p:nvPr>
        </p:nvSpPr>
        <p:spPr/>
        <p:txBody>
          <a:bodyPr/>
          <a:lstStyle/>
          <a:p>
            <a:r>
              <a:rPr lang="en-US" dirty="0"/>
              <a:t>The client application will issue the same deployment and execution requests to all ADES implementations. Two requests will be tested:</a:t>
            </a:r>
          </a:p>
          <a:p>
            <a:pPr lvl="1"/>
            <a:r>
              <a:rPr lang="en-US" dirty="0"/>
              <a:t>The first request calls the ADES to deploy the Docker Container only once and to process a single Sentinel-1 scene.</a:t>
            </a:r>
          </a:p>
          <a:p>
            <a:pPr lvl="1"/>
            <a:r>
              <a:rPr lang="en-US" dirty="0"/>
              <a:t>The second request calls the ADES to deploy the Docker Container n-times to process all Sentinel-1 scenes. It is up to the ADES to either execute the same Container sequentially or to optimize performance and to deploy the Container n-times for max parallel processing. The results do not need to be processed any further (in particular no </a:t>
            </a:r>
            <a:r>
              <a:rPr lang="en-US" dirty="0" err="1"/>
              <a:t>mosaicing</a:t>
            </a:r>
            <a:r>
              <a:rPr lang="en-US" dirty="0"/>
              <a:t> required).</a:t>
            </a:r>
          </a:p>
          <a:p>
            <a:r>
              <a:rPr lang="en-US" dirty="0"/>
              <a:t>The resulting scenes will be accessed by the client. In both cases, the ADES shall return a URL that contains all results in a single folder.</a:t>
            </a:r>
          </a:p>
        </p:txBody>
      </p:sp>
      <p:sp>
        <p:nvSpPr>
          <p:cNvPr id="4" name="Slide Number Placeholder 3">
            <a:extLst>
              <a:ext uri="{FF2B5EF4-FFF2-40B4-BE49-F238E27FC236}">
                <a16:creationId xmlns:a16="http://schemas.microsoft.com/office/drawing/2014/main" id="{6F5DB1A4-F06A-0943-A44D-D085FF65E611}"/>
              </a:ext>
            </a:extLst>
          </p:cNvPr>
          <p:cNvSpPr>
            <a:spLocks noGrp="1"/>
          </p:cNvSpPr>
          <p:nvPr>
            <p:ph type="sldNum" sz="quarter" idx="11"/>
          </p:nvPr>
        </p:nvSpPr>
        <p:spPr/>
        <p:txBody>
          <a:bodyPr/>
          <a:lstStyle/>
          <a:p>
            <a:pPr>
              <a:defRPr/>
            </a:pPr>
            <a:fld id="{D417390A-8201-4953-9183-2366AD68A04D}" type="slidenum">
              <a:rPr lang="en-US" smtClean="0"/>
              <a:pPr>
                <a:defRPr/>
              </a:pPr>
              <a:t>20</a:t>
            </a:fld>
            <a:endParaRPr lang="en-US"/>
          </a:p>
        </p:txBody>
      </p:sp>
    </p:spTree>
    <p:extLst>
      <p:ext uri="{BB962C8B-B14F-4D97-AF65-F5344CB8AC3E}">
        <p14:creationId xmlns:p14="http://schemas.microsoft.com/office/powerpoint/2010/main" val="21078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6655-C10B-114A-84BA-1C83AAF04402}"/>
              </a:ext>
            </a:extLst>
          </p:cNvPr>
          <p:cNvSpPr>
            <a:spLocks noGrp="1"/>
          </p:cNvSpPr>
          <p:nvPr>
            <p:ph type="title"/>
          </p:nvPr>
        </p:nvSpPr>
        <p:spPr/>
        <p:txBody>
          <a:bodyPr/>
          <a:lstStyle/>
          <a:p>
            <a:r>
              <a:rPr lang="en-US" dirty="0"/>
              <a:t>Slide with decision points</a:t>
            </a:r>
          </a:p>
        </p:txBody>
      </p:sp>
      <p:sp>
        <p:nvSpPr>
          <p:cNvPr id="3" name="Content Placeholder 2">
            <a:extLst>
              <a:ext uri="{FF2B5EF4-FFF2-40B4-BE49-F238E27FC236}">
                <a16:creationId xmlns:a16="http://schemas.microsoft.com/office/drawing/2014/main" id="{49E0D913-7E2A-F743-B436-29D338A9A001}"/>
              </a:ext>
            </a:extLst>
          </p:cNvPr>
          <p:cNvSpPr>
            <a:spLocks noGrp="1"/>
          </p:cNvSpPr>
          <p:nvPr>
            <p:ph idx="1"/>
          </p:nvPr>
        </p:nvSpPr>
        <p:spPr/>
        <p:txBody>
          <a:bodyPr/>
          <a:lstStyle/>
          <a:p>
            <a:r>
              <a:rPr lang="en-US" dirty="0"/>
              <a:t>App package mounting of ext. resources plus runtime</a:t>
            </a:r>
          </a:p>
          <a:p>
            <a:r>
              <a:rPr lang="en-US" dirty="0"/>
              <a:t>WPS-T or Execute(</a:t>
            </a:r>
            <a:r>
              <a:rPr lang="en-US" dirty="0" err="1"/>
              <a:t>Param</a:t>
            </a:r>
            <a:r>
              <a:rPr lang="en-US" dirty="0"/>
              <a:t>)</a:t>
            </a:r>
          </a:p>
          <a:p>
            <a:endParaRPr lang="en-US" dirty="0"/>
          </a:p>
        </p:txBody>
      </p:sp>
      <p:sp>
        <p:nvSpPr>
          <p:cNvPr id="4" name="Slide Number Placeholder 3">
            <a:extLst>
              <a:ext uri="{FF2B5EF4-FFF2-40B4-BE49-F238E27FC236}">
                <a16:creationId xmlns:a16="http://schemas.microsoft.com/office/drawing/2014/main" id="{739F7441-96C3-EF41-BFD3-B2A961B314D5}"/>
              </a:ext>
            </a:extLst>
          </p:cNvPr>
          <p:cNvSpPr>
            <a:spLocks noGrp="1"/>
          </p:cNvSpPr>
          <p:nvPr>
            <p:ph type="sldNum" sz="quarter" idx="11"/>
          </p:nvPr>
        </p:nvSpPr>
        <p:spPr/>
        <p:txBody>
          <a:bodyPr/>
          <a:lstStyle/>
          <a:p>
            <a:pPr>
              <a:defRPr/>
            </a:pPr>
            <a:fld id="{D417390A-8201-4953-9183-2366AD68A04D}" type="slidenum">
              <a:rPr lang="en-US" smtClean="0"/>
              <a:pPr>
                <a:defRPr/>
              </a:pPr>
              <a:t>21</a:t>
            </a:fld>
            <a:endParaRPr lang="en-US"/>
          </a:p>
        </p:txBody>
      </p:sp>
    </p:spTree>
    <p:extLst>
      <p:ext uri="{BB962C8B-B14F-4D97-AF65-F5344CB8AC3E}">
        <p14:creationId xmlns:p14="http://schemas.microsoft.com/office/powerpoint/2010/main" val="14508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C527-5130-BA41-A1AC-558F7B95D92B}"/>
              </a:ext>
            </a:extLst>
          </p:cNvPr>
          <p:cNvSpPr>
            <a:spLocks noGrp="1"/>
          </p:cNvSpPr>
          <p:nvPr>
            <p:ph type="title"/>
          </p:nvPr>
        </p:nvSpPr>
        <p:spPr/>
        <p:txBody>
          <a:bodyPr/>
          <a:lstStyle/>
          <a:p>
            <a:r>
              <a:rPr lang="en-US" dirty="0"/>
              <a:t>Next Slides</a:t>
            </a:r>
          </a:p>
        </p:txBody>
      </p:sp>
      <p:sp>
        <p:nvSpPr>
          <p:cNvPr id="3" name="Content Placeholder 2">
            <a:extLst>
              <a:ext uri="{FF2B5EF4-FFF2-40B4-BE49-F238E27FC236}">
                <a16:creationId xmlns:a16="http://schemas.microsoft.com/office/drawing/2014/main" id="{804B5997-26B2-FD45-8D9F-6639F4D60B30}"/>
              </a:ext>
            </a:extLst>
          </p:cNvPr>
          <p:cNvSpPr>
            <a:spLocks noGrp="1"/>
          </p:cNvSpPr>
          <p:nvPr>
            <p:ph idx="1"/>
          </p:nvPr>
        </p:nvSpPr>
        <p:spPr/>
        <p:txBody>
          <a:bodyPr/>
          <a:lstStyle/>
          <a:p>
            <a:r>
              <a:rPr lang="en-US" dirty="0"/>
              <a:t>Antonio with details on app and clouds</a:t>
            </a:r>
          </a:p>
          <a:p>
            <a:r>
              <a:rPr lang="en-US" dirty="0"/>
              <a:t>Further cloud information</a:t>
            </a:r>
          </a:p>
          <a:p>
            <a:r>
              <a:rPr lang="en-US" dirty="0"/>
              <a:t>Brian with details on Canadian cloud</a:t>
            </a:r>
          </a:p>
        </p:txBody>
      </p:sp>
      <p:sp>
        <p:nvSpPr>
          <p:cNvPr id="4" name="Slide Number Placeholder 3">
            <a:extLst>
              <a:ext uri="{FF2B5EF4-FFF2-40B4-BE49-F238E27FC236}">
                <a16:creationId xmlns:a16="http://schemas.microsoft.com/office/drawing/2014/main" id="{DD523F1C-F347-4F48-B38F-B77BD1A293E0}"/>
              </a:ext>
            </a:extLst>
          </p:cNvPr>
          <p:cNvSpPr>
            <a:spLocks noGrp="1"/>
          </p:cNvSpPr>
          <p:nvPr>
            <p:ph type="sldNum" sz="quarter" idx="11"/>
          </p:nvPr>
        </p:nvSpPr>
        <p:spPr/>
        <p:txBody>
          <a:bodyPr/>
          <a:lstStyle/>
          <a:p>
            <a:pPr>
              <a:defRPr/>
            </a:pPr>
            <a:fld id="{D417390A-8201-4953-9183-2366AD68A04D}" type="slidenum">
              <a:rPr lang="en-US" smtClean="0"/>
              <a:pPr>
                <a:defRPr/>
              </a:pPr>
              <a:t>22</a:t>
            </a:fld>
            <a:endParaRPr lang="en-US"/>
          </a:p>
        </p:txBody>
      </p:sp>
    </p:spTree>
    <p:extLst>
      <p:ext uri="{BB962C8B-B14F-4D97-AF65-F5344CB8AC3E}">
        <p14:creationId xmlns:p14="http://schemas.microsoft.com/office/powerpoint/2010/main" val="3329834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you2s.png"/>
          <p:cNvPicPr>
            <a:picLocks noChangeAspect="1"/>
          </p:cNvPicPr>
          <p:nvPr/>
        </p:nvPicPr>
        <p:blipFill rotWithShape="1">
          <a:blip r:embed="rId2">
            <a:extLst>
              <a:ext uri="{28A0092B-C50C-407E-A947-70E740481C1C}">
                <a14:useLocalDpi xmlns:a14="http://schemas.microsoft.com/office/drawing/2010/main" val="0"/>
              </a:ext>
            </a:extLst>
          </a:blip>
          <a:srcRect b="22175"/>
          <a:stretch/>
        </p:blipFill>
        <p:spPr>
          <a:xfrm>
            <a:off x="0" y="0"/>
            <a:ext cx="9144000" cy="5337250"/>
          </a:xfrm>
          <a:prstGeom prst="rect">
            <a:avLst/>
          </a:prstGeom>
        </p:spPr>
      </p:pic>
      <p:sp>
        <p:nvSpPr>
          <p:cNvPr id="2" name="Slide Number Placeholder 1"/>
          <p:cNvSpPr>
            <a:spLocks noGrp="1"/>
          </p:cNvSpPr>
          <p:nvPr>
            <p:ph type="sldNum" sz="quarter" idx="11"/>
          </p:nvPr>
        </p:nvSpPr>
        <p:spPr/>
        <p:txBody>
          <a:bodyPr/>
          <a:lstStyle/>
          <a:p>
            <a:pPr>
              <a:defRPr/>
            </a:pPr>
            <a:fld id="{31C56E6C-8990-451C-AB86-9B921F879E26}" type="slidenum">
              <a:rPr lang="en-US" smtClean="0"/>
              <a:pPr>
                <a:defRPr/>
              </a:pPr>
              <a:t>23</a:t>
            </a:fld>
            <a:endParaRPr lang="en-US"/>
          </a:p>
        </p:txBody>
      </p:sp>
    </p:spTree>
    <p:extLst>
      <p:ext uri="{BB962C8B-B14F-4D97-AF65-F5344CB8AC3E}">
        <p14:creationId xmlns:p14="http://schemas.microsoft.com/office/powerpoint/2010/main" val="282174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S PGothic" pitchFamily="34" charset="-128"/>
              </a:rPr>
              <a:t>Why we are here today?</a:t>
            </a:r>
          </a:p>
        </p:txBody>
      </p:sp>
      <p:sp>
        <p:nvSpPr>
          <p:cNvPr id="5" name="Content Placeholder 4">
            <a:extLst>
              <a:ext uri="{FF2B5EF4-FFF2-40B4-BE49-F238E27FC236}">
                <a16:creationId xmlns:a16="http://schemas.microsoft.com/office/drawing/2014/main" id="{23AF022E-7FB1-2A44-8842-28C535416E42}"/>
              </a:ext>
            </a:extLst>
          </p:cNvPr>
          <p:cNvSpPr>
            <a:spLocks noGrp="1"/>
          </p:cNvSpPr>
          <p:nvPr>
            <p:ph idx="1"/>
          </p:nvPr>
        </p:nvSpPr>
        <p:spPr/>
        <p:txBody>
          <a:bodyPr/>
          <a:lstStyle/>
          <a:p>
            <a:r>
              <a:rPr lang="en-US" dirty="0"/>
              <a:t>Sponsored by ESA and </a:t>
            </a:r>
            <a:r>
              <a:rPr lang="en-US" dirty="0" err="1"/>
              <a:t>NRCan</a:t>
            </a:r>
            <a:endParaRPr lang="en-US" dirty="0"/>
          </a:p>
          <a:p>
            <a:r>
              <a:rPr lang="en-US" dirty="0"/>
              <a:t>Idea developed at the Testbed-13 Final Demonstration Meeting</a:t>
            </a:r>
          </a:p>
          <a:p>
            <a:r>
              <a:rPr lang="en-US" dirty="0"/>
              <a:t>Evaluate if the Testbed-13 Earth Observation Clouds (EOC) results work in practice</a:t>
            </a:r>
          </a:p>
        </p:txBody>
      </p:sp>
      <p:sp>
        <p:nvSpPr>
          <p:cNvPr id="47108"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000" b="1">
                <a:solidFill>
                  <a:schemeClr val="tx1"/>
                </a:solidFill>
                <a:latin typeface="CG Times" charset="0"/>
                <a:ea typeface="ＭＳ Ｐゴシック" charset="0"/>
                <a:cs typeface="ＭＳ Ｐゴシック" charset="0"/>
              </a:defRPr>
            </a:lvl1pPr>
            <a:lvl2pPr marL="742950" indent="-285750">
              <a:defRPr sz="1000" b="1">
                <a:solidFill>
                  <a:schemeClr val="tx1"/>
                </a:solidFill>
                <a:latin typeface="CG Times" charset="0"/>
                <a:ea typeface="ＭＳ Ｐゴシック" charset="0"/>
              </a:defRPr>
            </a:lvl2pPr>
            <a:lvl3pPr marL="1143000" indent="-228600">
              <a:defRPr sz="1000" b="1">
                <a:solidFill>
                  <a:schemeClr val="tx1"/>
                </a:solidFill>
                <a:latin typeface="CG Times" charset="0"/>
                <a:ea typeface="ＭＳ Ｐゴシック" charset="0"/>
              </a:defRPr>
            </a:lvl3pPr>
            <a:lvl4pPr marL="1600200" indent="-228600">
              <a:defRPr sz="1000" b="1">
                <a:solidFill>
                  <a:schemeClr val="tx1"/>
                </a:solidFill>
                <a:latin typeface="CG Times" charset="0"/>
                <a:ea typeface="ＭＳ Ｐゴシック" charset="0"/>
              </a:defRPr>
            </a:lvl4pPr>
            <a:lvl5pPr marL="2057400" indent="-228600">
              <a:defRPr sz="1000" b="1">
                <a:solidFill>
                  <a:schemeClr val="tx1"/>
                </a:solidFill>
                <a:latin typeface="CG Times" charset="0"/>
                <a:ea typeface="ＭＳ Ｐゴシック" charset="0"/>
              </a:defRPr>
            </a:lvl5pPr>
            <a:lvl6pPr marL="2514600" indent="-228600" eaLnBrk="0" fontAlgn="base" hangingPunct="0">
              <a:spcBef>
                <a:spcPct val="0"/>
              </a:spcBef>
              <a:spcAft>
                <a:spcPct val="0"/>
              </a:spcAft>
              <a:defRPr sz="1000" b="1">
                <a:solidFill>
                  <a:schemeClr val="tx1"/>
                </a:solidFill>
                <a:latin typeface="CG Times" charset="0"/>
                <a:ea typeface="ＭＳ Ｐゴシック" charset="0"/>
              </a:defRPr>
            </a:lvl6pPr>
            <a:lvl7pPr marL="2971800" indent="-228600" eaLnBrk="0" fontAlgn="base" hangingPunct="0">
              <a:spcBef>
                <a:spcPct val="0"/>
              </a:spcBef>
              <a:spcAft>
                <a:spcPct val="0"/>
              </a:spcAft>
              <a:defRPr sz="1000" b="1">
                <a:solidFill>
                  <a:schemeClr val="tx1"/>
                </a:solidFill>
                <a:latin typeface="CG Times" charset="0"/>
                <a:ea typeface="ＭＳ Ｐゴシック" charset="0"/>
              </a:defRPr>
            </a:lvl7pPr>
            <a:lvl8pPr marL="3429000" indent="-228600" eaLnBrk="0" fontAlgn="base" hangingPunct="0">
              <a:spcBef>
                <a:spcPct val="0"/>
              </a:spcBef>
              <a:spcAft>
                <a:spcPct val="0"/>
              </a:spcAft>
              <a:defRPr sz="1000" b="1">
                <a:solidFill>
                  <a:schemeClr val="tx1"/>
                </a:solidFill>
                <a:latin typeface="CG Times" charset="0"/>
                <a:ea typeface="ＭＳ Ｐゴシック" charset="0"/>
              </a:defRPr>
            </a:lvl8pPr>
            <a:lvl9pPr marL="3886200" indent="-228600" eaLnBrk="0" fontAlgn="base" hangingPunct="0">
              <a:spcBef>
                <a:spcPct val="0"/>
              </a:spcBef>
              <a:spcAft>
                <a:spcPct val="0"/>
              </a:spcAft>
              <a:defRPr sz="1000" b="1">
                <a:solidFill>
                  <a:schemeClr val="tx1"/>
                </a:solidFill>
                <a:latin typeface="CG Times" charset="0"/>
                <a:ea typeface="ＭＳ Ｐゴシック" charset="0"/>
              </a:defRPr>
            </a:lvl9pPr>
          </a:lstStyle>
          <a:p>
            <a:r>
              <a:rPr lang="en-US" sz="900" b="0">
                <a:solidFill>
                  <a:srgbClr val="092E5C"/>
                </a:solidFill>
                <a:latin typeface="Arial" charset="0"/>
              </a:rPr>
              <a:t>Copyright © 2018 Open Geospatial Consortium</a:t>
            </a:r>
          </a:p>
        </p:txBody>
      </p:sp>
    </p:spTree>
    <p:extLst>
      <p:ext uri="{BB962C8B-B14F-4D97-AF65-F5344CB8AC3E}">
        <p14:creationId xmlns:p14="http://schemas.microsoft.com/office/powerpoint/2010/main" val="4230101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p:txBody>
          <a:bodyPr/>
          <a:lstStyle/>
          <a:p>
            <a:r>
              <a:rPr lang="en-US" dirty="0"/>
              <a:t>PA: Reduced to single page</a:t>
            </a:r>
          </a:p>
          <a:p>
            <a:r>
              <a:rPr lang="en-US" dirty="0"/>
              <a:t>Most importantly: </a:t>
            </a:r>
            <a:r>
              <a:rPr lang="en-US" b="1" dirty="0"/>
              <a:t>Patent call</a:t>
            </a:r>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4</a:t>
            </a:fld>
            <a:endParaRPr lang="en-US"/>
          </a:p>
        </p:txBody>
      </p:sp>
    </p:spTree>
    <p:extLst>
      <p:ext uri="{BB962C8B-B14F-4D97-AF65-F5344CB8AC3E}">
        <p14:creationId xmlns:p14="http://schemas.microsoft.com/office/powerpoint/2010/main" val="212322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 Call</a:t>
            </a:r>
          </a:p>
        </p:txBody>
      </p:sp>
      <p:sp>
        <p:nvSpPr>
          <p:cNvPr id="3" name="Content Placeholder 2"/>
          <p:cNvSpPr>
            <a:spLocks noGrp="1"/>
          </p:cNvSpPr>
          <p:nvPr>
            <p:ph idx="1"/>
          </p:nvPr>
        </p:nvSpPr>
        <p:spPr/>
        <p:txBody>
          <a:bodyPr/>
          <a:lstStyle/>
          <a:p>
            <a:r>
              <a:rPr lang="en-US" dirty="0"/>
              <a:t>Please be aware that this initiative is being conducted under the OGC Policy Regarding Intellectual Property Rights (available at </a:t>
            </a:r>
            <a:r>
              <a:rPr lang="en-US" dirty="0">
                <a:hlinkClick r:id="rId2"/>
              </a:rPr>
              <a:t>http://www.opengeospatial.org/about/ipr</a:t>
            </a:r>
            <a:r>
              <a:rPr lang="en-US" dirty="0"/>
              <a:t>).</a:t>
            </a:r>
          </a:p>
          <a:p>
            <a:r>
              <a:rPr lang="en-US" dirty="0"/>
              <a:t>At this time, I would ask that anyone in attendance inform me if they are personally aware of any claims under any patent applications or issued patents that would be likely to be infringed by an implementation of the standard or other work product which is the subject of this initiative.</a:t>
            </a:r>
          </a:p>
          <a:p>
            <a:r>
              <a:rPr lang="en-US" dirty="0"/>
              <a:t>You need not be the inventor of such patent or patent application in order to inform us of its existence, nor will you be held responsible for expressing a belief that turns out to be inaccurate.</a:t>
            </a:r>
          </a:p>
        </p:txBody>
      </p:sp>
      <p:sp>
        <p:nvSpPr>
          <p:cNvPr id="5" name="Slide Number Placeholder 4"/>
          <p:cNvSpPr>
            <a:spLocks noGrp="1"/>
          </p:cNvSpPr>
          <p:nvPr>
            <p:ph type="sldNum" sz="quarter" idx="11"/>
          </p:nvPr>
        </p:nvSpPr>
        <p:spPr/>
        <p:txBody>
          <a:bodyPr/>
          <a:lstStyle/>
          <a:p>
            <a:pPr>
              <a:defRPr/>
            </a:pPr>
            <a:fld id="{08BD8CA8-DA42-484A-8C65-92CBA5C05D7E}" type="slidenum">
              <a:rPr lang="en-US" smtClean="0"/>
              <a:pPr>
                <a:defRPr/>
              </a:pPr>
              <a:t>5</a:t>
            </a:fld>
            <a:endParaRPr lang="en-US" dirty="0"/>
          </a:p>
        </p:txBody>
      </p:sp>
    </p:spTree>
    <p:extLst>
      <p:ext uri="{BB962C8B-B14F-4D97-AF65-F5344CB8AC3E}">
        <p14:creationId xmlns:p14="http://schemas.microsoft.com/office/powerpoint/2010/main" val="205856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DF05-97EB-6C4B-AA07-56A4EDCECDE4}"/>
              </a:ext>
            </a:extLst>
          </p:cNvPr>
          <p:cNvSpPr>
            <a:spLocks noGrp="1"/>
          </p:cNvSpPr>
          <p:nvPr>
            <p:ph type="title"/>
          </p:nvPr>
        </p:nvSpPr>
        <p:spPr/>
        <p:txBody>
          <a:bodyPr/>
          <a:lstStyle/>
          <a:p>
            <a:r>
              <a:rPr lang="en-US" dirty="0"/>
              <a:t>Who is who and why are you here</a:t>
            </a:r>
          </a:p>
        </p:txBody>
      </p:sp>
      <p:sp>
        <p:nvSpPr>
          <p:cNvPr id="3" name="Content Placeholder 2">
            <a:extLst>
              <a:ext uri="{FF2B5EF4-FFF2-40B4-BE49-F238E27FC236}">
                <a16:creationId xmlns:a16="http://schemas.microsoft.com/office/drawing/2014/main" id="{BE022AFB-F008-3E43-B23A-D3A132C69C2B}"/>
              </a:ext>
            </a:extLst>
          </p:cNvPr>
          <p:cNvSpPr>
            <a:spLocks noGrp="1"/>
          </p:cNvSpPr>
          <p:nvPr>
            <p:ph idx="1"/>
          </p:nvPr>
        </p:nvSpPr>
        <p:spPr/>
        <p:txBody>
          <a:bodyPr/>
          <a:lstStyle/>
          <a:p>
            <a:r>
              <a:rPr lang="en-US" dirty="0"/>
              <a:t>30sec each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02522816-4E7E-174E-9CD5-7C174EB925B7}"/>
              </a:ext>
            </a:extLst>
          </p:cNvPr>
          <p:cNvSpPr>
            <a:spLocks noGrp="1"/>
          </p:cNvSpPr>
          <p:nvPr>
            <p:ph type="sldNum" sz="quarter" idx="11"/>
          </p:nvPr>
        </p:nvSpPr>
        <p:spPr/>
        <p:txBody>
          <a:bodyPr/>
          <a:lstStyle/>
          <a:p>
            <a:pPr>
              <a:defRPr/>
            </a:pPr>
            <a:fld id="{D417390A-8201-4953-9183-2366AD68A04D}" type="slidenum">
              <a:rPr lang="en-US" smtClean="0"/>
              <a:pPr>
                <a:defRPr/>
              </a:pPr>
              <a:t>6</a:t>
            </a:fld>
            <a:endParaRPr lang="en-US"/>
          </a:p>
        </p:txBody>
      </p:sp>
    </p:spTree>
    <p:extLst>
      <p:ext uri="{BB962C8B-B14F-4D97-AF65-F5344CB8AC3E}">
        <p14:creationId xmlns:p14="http://schemas.microsoft.com/office/powerpoint/2010/main" val="236369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a:xfrm>
            <a:off x="346075" y="1279525"/>
            <a:ext cx="8458200" cy="4891088"/>
          </a:xfrm>
        </p:spPr>
        <p:txBody>
          <a:bodyPr/>
          <a:lstStyle/>
          <a:p>
            <a:r>
              <a:rPr lang="en-US" dirty="0"/>
              <a:t>PA: Reduced to single page and to “Feedback Agreement”</a:t>
            </a:r>
          </a:p>
          <a:p>
            <a:r>
              <a:rPr lang="en-US" dirty="0"/>
              <a:t>Cost compensation: EUR 4k lump sum, purchase order, details soon</a:t>
            </a:r>
          </a:p>
          <a:p>
            <a:r>
              <a:rPr lang="en-US" dirty="0"/>
              <a:t>Participation at the final demo meeting May 3-4 in Darmstadt is obligatory</a:t>
            </a:r>
          </a:p>
          <a:p>
            <a:r>
              <a:rPr lang="en-US" dirty="0"/>
              <a:t>Some emails, but very few phone conferences</a:t>
            </a:r>
          </a:p>
          <a:p>
            <a:r>
              <a:rPr lang="en-US" dirty="0" err="1"/>
              <a:t>Github</a:t>
            </a:r>
            <a:r>
              <a:rPr lang="en-US" dirty="0"/>
              <a:t> at </a:t>
            </a:r>
            <a:r>
              <a:rPr lang="en-US" dirty="0">
                <a:hlinkClick r:id="rId2"/>
              </a:rPr>
              <a:t>https://github.com/opengeospatial/EOEPHackathon2018</a:t>
            </a:r>
            <a:endParaRPr lang="en-US" dirty="0"/>
          </a:p>
          <a:p>
            <a:r>
              <a:rPr lang="en-US" dirty="0"/>
              <a:t>AWS resources:</a:t>
            </a:r>
          </a:p>
          <a:p>
            <a:pPr lvl="1"/>
            <a:r>
              <a:rPr lang="de-DE" dirty="0">
                <a:hlinkClick r:id="rId3"/>
              </a:rPr>
              <a:t>https://aws.amazon.com/earth/research-credits/</a:t>
            </a:r>
            <a:endParaRPr lang="en-US" dirty="0"/>
          </a:p>
          <a:p>
            <a:pPr lvl="1"/>
            <a:r>
              <a:rPr lang="de-DE" dirty="0">
                <a:hlinkClick r:id="rId4"/>
              </a:rPr>
              <a:t>cloud@opengeospatial.org</a:t>
            </a:r>
            <a:endParaRPr lang="en-US" dirty="0"/>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7</a:t>
            </a:fld>
            <a:endParaRPr lang="en-US"/>
          </a:p>
        </p:txBody>
      </p:sp>
    </p:spTree>
    <p:extLst>
      <p:ext uri="{BB962C8B-B14F-4D97-AF65-F5344CB8AC3E}">
        <p14:creationId xmlns:p14="http://schemas.microsoft.com/office/powerpoint/2010/main" val="24520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5C0C-8F08-5648-9A0D-CA67E18D61C4}"/>
              </a:ext>
            </a:extLst>
          </p:cNvPr>
          <p:cNvSpPr>
            <a:spLocks noGrp="1"/>
          </p:cNvSpPr>
          <p:nvPr>
            <p:ph type="title"/>
          </p:nvPr>
        </p:nvSpPr>
        <p:spPr/>
        <p:txBody>
          <a:bodyPr/>
          <a:lstStyle/>
          <a:p>
            <a:r>
              <a:rPr lang="en-US" dirty="0"/>
              <a:t>Master Schedule</a:t>
            </a:r>
          </a:p>
        </p:txBody>
      </p:sp>
      <p:pic>
        <p:nvPicPr>
          <p:cNvPr id="6" name="Content Placeholder 5">
            <a:extLst>
              <a:ext uri="{FF2B5EF4-FFF2-40B4-BE49-F238E27FC236}">
                <a16:creationId xmlns:a16="http://schemas.microsoft.com/office/drawing/2014/main" id="{94930386-F330-8042-95B0-FC4FC032FC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354" y="1279525"/>
            <a:ext cx="7327641" cy="4891088"/>
          </a:xfrm>
        </p:spPr>
      </p:pic>
      <p:sp>
        <p:nvSpPr>
          <p:cNvPr id="4" name="Slide Number Placeholder 3">
            <a:extLst>
              <a:ext uri="{FF2B5EF4-FFF2-40B4-BE49-F238E27FC236}">
                <a16:creationId xmlns:a16="http://schemas.microsoft.com/office/drawing/2014/main" id="{C60E951A-5119-0B44-B516-B32AF9A37919}"/>
              </a:ext>
            </a:extLst>
          </p:cNvPr>
          <p:cNvSpPr>
            <a:spLocks noGrp="1"/>
          </p:cNvSpPr>
          <p:nvPr>
            <p:ph type="sldNum" sz="quarter" idx="11"/>
          </p:nvPr>
        </p:nvSpPr>
        <p:spPr/>
        <p:txBody>
          <a:bodyPr/>
          <a:lstStyle/>
          <a:p>
            <a:pPr>
              <a:defRPr/>
            </a:pPr>
            <a:fld id="{D417390A-8201-4953-9183-2366AD68A04D}" type="slidenum">
              <a:rPr lang="en-US" smtClean="0"/>
              <a:pPr>
                <a:defRPr/>
              </a:pPr>
              <a:t>8</a:t>
            </a:fld>
            <a:endParaRPr lang="en-US"/>
          </a:p>
        </p:txBody>
      </p:sp>
    </p:spTree>
    <p:extLst>
      <p:ext uri="{BB962C8B-B14F-4D97-AF65-F5344CB8AC3E}">
        <p14:creationId xmlns:p14="http://schemas.microsoft.com/office/powerpoint/2010/main" val="247728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9</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3487247689"/>
      </p:ext>
    </p:extLst>
  </p:cSld>
  <p:clrMapOvr>
    <a:masterClrMapping/>
  </p:clrMapOvr>
</p:sld>
</file>

<file path=ppt/theme/theme1.xml><?xml version="1.0" encoding="utf-8"?>
<a:theme xmlns:a="http://schemas.openxmlformats.org/drawingml/2006/main" name="OGC_PowerPoin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373AF"/>
        </a:solidFill>
        <a:ln w="12700" cap="flat" cmpd="sng" algn="ctr">
          <a:solidFill>
            <a:srgbClr val="969696"/>
          </a:solidFill>
          <a:prstDash val="solid"/>
          <a:round/>
          <a:headEnd type="none" w="med" len="med"/>
          <a:tailEnd type="none" w="med" len="med"/>
        </a:ln>
        <a:effectLst/>
      </a:spPr>
      <a:bodyPr rtlCol="0" anchor="ctr"/>
      <a:lstStyle>
        <a:defPPr algn="ctr">
          <a:defRPr sz="2400" b="0" dirty="0" smtClean="0">
            <a:solidFill>
              <a:schemeClr val="bg1"/>
            </a:solidFill>
            <a:latin typeface="Helvetica Neue Light" charset="0"/>
            <a:ea typeface="Helvetica Neue Light" charset="0"/>
            <a:cs typeface="Helvetica Neue Light" charset="0"/>
          </a:defRPr>
        </a:defPPr>
      </a:lstStyle>
    </a:spDef>
    <a:lnDef>
      <a:spPr bwMode="auto">
        <a:noFill/>
        <a:ln w="12700" cap="flat" cmpd="sng" algn="ctr">
          <a:solidFill>
            <a:srgbClr val="969696"/>
          </a:solidFill>
          <a:prstDash val="solid"/>
          <a:round/>
          <a:headEnd type="none" w="med" len="med"/>
          <a:tailEnd type="none" w="med" len="med"/>
        </a:ln>
        <a:effectLst/>
      </a:spPr>
      <a:bodyPr/>
      <a:lstStyle/>
    </a:lnDef>
    <a:txDef>
      <a:spPr>
        <a:noFill/>
      </a:spPr>
      <a:bodyPr wrap="none" rtlCol="0">
        <a:noAutofit/>
      </a:bodyPr>
      <a:lstStyle>
        <a:defPPr>
          <a:defRPr sz="2400" b="0" dirty="0" smtClean="0">
            <a:latin typeface="Helvetica Neue" charset="0"/>
            <a:ea typeface="Helvetica Neue" charset="0"/>
            <a:cs typeface="Helvetica Neue" charset="0"/>
          </a:defRPr>
        </a:defPPr>
      </a:lstStyle>
    </a:txDef>
  </a:objectDefaults>
  <a:extraClrSchemeLst>
    <a:extraClrScheme>
      <a:clrScheme name="OGC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GC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GC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GC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GC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GC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GC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OGC Template.potx</Template>
  <TotalTime>5688</TotalTime>
  <Words>995</Words>
  <Application>Microsoft Macintosh PowerPoint</Application>
  <PresentationFormat>On-screen Show (4:3)</PresentationFormat>
  <Paragraphs>158</Paragraphs>
  <Slides>23</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MS PGothic</vt:lpstr>
      <vt:lpstr>MS PGothic</vt:lpstr>
      <vt:lpstr>Arial</vt:lpstr>
      <vt:lpstr>Arial Black</vt:lpstr>
      <vt:lpstr>Arial Narrow</vt:lpstr>
      <vt:lpstr>Calibri</vt:lpstr>
      <vt:lpstr>Calibri Light</vt:lpstr>
      <vt:lpstr>CG Times</vt:lpstr>
      <vt:lpstr>Helvetica Light</vt:lpstr>
      <vt:lpstr>Helvetica Neue Light</vt:lpstr>
      <vt:lpstr>Times New Roman</vt:lpstr>
      <vt:lpstr>Verdana</vt:lpstr>
      <vt:lpstr>Wingdings</vt:lpstr>
      <vt:lpstr>OGC_PowerPoint_Template</vt:lpstr>
      <vt:lpstr>Earth Observation Exploitation Platform Hackathon 2018</vt:lpstr>
      <vt:lpstr>Agenda</vt:lpstr>
      <vt:lpstr>Why we are here today?</vt:lpstr>
      <vt:lpstr>Admin</vt:lpstr>
      <vt:lpstr>Patent Call</vt:lpstr>
      <vt:lpstr>Who is who and why are you here</vt:lpstr>
      <vt:lpstr>Admin</vt:lpstr>
      <vt:lpstr>Master Schedule</vt:lpstr>
      <vt:lpstr>PowerPoint Presentation</vt:lpstr>
      <vt:lpstr>PowerPoint Presentation</vt:lpstr>
      <vt:lpstr>PowerPoint Presentation</vt:lpstr>
      <vt:lpstr>PowerPoint Presentation</vt:lpstr>
      <vt:lpstr>Future Work</vt:lpstr>
      <vt:lpstr>What we want to do -1</vt:lpstr>
      <vt:lpstr>What we want to do -2</vt:lpstr>
      <vt:lpstr>3 Steps Process</vt:lpstr>
      <vt:lpstr>1st Step: Application Package Definition</vt:lpstr>
      <vt:lpstr>2nd Step: ADES Setup</vt:lpstr>
      <vt:lpstr>2nd Step</vt:lpstr>
      <vt:lpstr>3rd Step: Deployment &amp; Execution</vt:lpstr>
      <vt:lpstr>Slide with decision points</vt:lpstr>
      <vt:lpstr>Next Slides</vt:lpstr>
      <vt:lpstr>PowerPoint Presentation</vt:lpstr>
    </vt:vector>
  </TitlesOfParts>
  <Manager/>
  <Company>OGC</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BiDS Slides Ingo Simonis</dc:title>
  <dc:subject/>
  <dc:creator>Ingo Simonis</dc:creator>
  <cp:keywords/>
  <dc:description/>
  <cp:lastModifiedBy>Ingo Simonis</cp:lastModifiedBy>
  <cp:revision>821</cp:revision>
  <cp:lastPrinted>2003-02-03T21:59:32Z</cp:lastPrinted>
  <dcterms:created xsi:type="dcterms:W3CDTF">2009-10-20T16:54:31Z</dcterms:created>
  <dcterms:modified xsi:type="dcterms:W3CDTF">2018-03-21T16:25:58Z</dcterms:modified>
  <cp:category/>
</cp:coreProperties>
</file>